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80" r:id="rId19"/>
    <p:sldId id="281" r:id="rId20"/>
    <p:sldId id="282" r:id="rId21"/>
    <p:sldId id="283" r:id="rId22"/>
    <p:sldId id="284" r:id="rId23"/>
    <p:sldId id="285" r:id="rId24"/>
    <p:sldId id="291" r:id="rId25"/>
    <p:sldId id="297" r:id="rId26"/>
    <p:sldId id="347" r:id="rId27"/>
    <p:sldId id="293" r:id="rId28"/>
    <p:sldId id="301" r:id="rId29"/>
    <p:sldId id="349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8" r:id="rId39"/>
    <p:sldId id="30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/>
    <p:restoredTop sz="94422"/>
  </p:normalViewPr>
  <p:slideViewPr>
    <p:cSldViewPr snapToGrid="0" snapToObjects="1">
      <p:cViewPr>
        <p:scale>
          <a:sx n="147" d="100"/>
          <a:sy n="147" d="100"/>
        </p:scale>
        <p:origin x="-536" y="-10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44446-F101-FB46-9DD7-0D60C8DAA468}" type="datetimeFigureOut">
              <a:rPr lang="en-US" smtClean="0"/>
              <a:t>8/19/19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8A2F8-13BB-F142-871F-BBB252DC9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22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logistic.htm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92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https://christophm.github.io/interpretable-ml-book/logistic.html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86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38e7c26448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38e7c26448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086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8e7c26448_0_1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38e7c26448_0_1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012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38e7c26448_0_1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38e7c26448_0_1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096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8e7c26448_0_1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38e7c26448_0_1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814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38e7c26448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38e7c26448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549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38e7c26448_0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38e7c26448_0_1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820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38e7c26448_0_1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38e7c26448_0_1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73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38e7c26448_0_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38e7c26448_0_1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412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8e7c2644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8e7c2644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416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8e7c26448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8e7c26448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209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8e7c26448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8e7c26448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63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8e7c26448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8e7c26448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919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8e7c26448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8e7c26448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815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8e7c26448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8e7c26448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735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8e7c26448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8e7c26448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115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8e7c26448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8e7c26448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434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9CC8-9949-4C49-BCDB-48016A1B1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06D2B-8D02-DB4A-9FCB-13AC76CC1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74850-6F38-F64D-ADC3-00B6677FF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E623-7F97-FC4E-B366-F1CECBFB45B3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E9AB-14F7-3C46-9BB1-2936F80F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92C4E-A2C4-3049-AF9C-C39B7B5A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4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8838-C7BC-DB4D-AE67-10D779B21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CB57D-83AF-904B-9683-6F782607D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8EFE3-D1A0-9E49-A2F7-213D1E62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F939-5A73-9A42-979A-CD19A81B39D3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FB887-7686-3F4B-B76C-BBC889D4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505D7-BA48-AF4F-AD2A-C698CA62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6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B92831-2F67-E941-9776-06DB456E0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EDE82-D832-D64C-BFE8-9F1615A6A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6B9E2-B7B3-704F-A5D8-D5C82886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52E1-9461-F54C-B8EE-B27CA4761D65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0A435-46ED-9545-A924-99787781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3AB5A-325C-1B4E-8B2F-C8ABC41A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05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 sz="3200">
                <a:solidFill>
                  <a:srgbClr val="000000"/>
                </a:solidFill>
              </a:defRPr>
            </a:lvl1pPr>
            <a:lvl2pPr marL="1219170" lvl="1" indent="-457189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2400">
                <a:solidFill>
                  <a:srgbClr val="000000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  <p:cxnSp>
        <p:nvCxnSpPr>
          <p:cNvPr id="20" name="Google Shape;20;p4"/>
          <p:cNvCxnSpPr/>
          <p:nvPr/>
        </p:nvCxnSpPr>
        <p:spPr>
          <a:xfrm>
            <a:off x="298401" y="897915"/>
            <a:ext cx="11595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67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67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67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67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67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67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67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243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D65D-5D01-2F43-9E6D-F991D5313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1ADC-34C9-6D43-9CB0-1A8A2C6F6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98DEF-28C3-9C49-91FB-E982BF11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95CE-7EEC-2F4A-A7C3-8F80580CEB2B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93C9A-FCA3-6F4B-BDDD-341A898C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44F5D-2B3D-964A-9ECA-A2FBD6B2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1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1CF3-CD17-9742-855F-8B3737D7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09E8-95C0-F549-8FD5-6CDF890BC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45A63-DEC9-EB4A-8AE4-2045A957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ADD0-E849-EB43-9711-634901B09AD3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59C4D-E430-2240-9907-15119C40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7EB9C-94EF-E24D-AA2F-973B70BF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8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0048-D0EA-9046-A149-8E3D9D93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33D7-BB61-E941-947A-0B832E087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4C05-F440-5342-B9A2-5DACDFEF4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4153C-C6B4-C946-88B8-8ACCED63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824A-CCB3-674A-94F5-D833F559FF4E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54993-1492-2D41-8F04-6B9A3512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2D8E2-E7D3-9241-9822-9B92A1B8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6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C674-46D6-3443-9094-D170302F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87DB5-11D6-DF49-A70C-ADA586B64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868AC-524C-F14C-9738-B0D92693D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A1181-A8D3-824A-AF8B-9A21312E9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B58FC7-39CB-F245-82DF-24C9F102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8FAA4C-3DB4-1540-A5F6-2B0BF4DA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193D-C989-7F48-891C-1CCDD97637E1}" type="datetime1">
              <a:rPr lang="en-US" smtClean="0"/>
              <a:t>8/19/19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B9E34-DD1C-B649-B91F-D47155D3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AA2AD-9CB3-8049-A54D-B5E4F13C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C8D7-8570-394F-B8DB-6393BB37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F7C654-4E81-C242-A1AC-3C6C94CE3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A358-DCC7-0D43-A7A9-0AC39EC49974}" type="datetime1">
              <a:rPr lang="en-US" smtClean="0"/>
              <a:t>8/19/19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CD24F-00BC-824D-8F4E-C7C1AD345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D97CA-9417-4240-B887-E9E38054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2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167C61-B802-EF47-8984-061A4154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2E2A-0AD4-A145-B556-646E252F29D8}" type="datetime1">
              <a:rPr lang="en-US" smtClean="0"/>
              <a:t>8/19/19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B2EDEC-347D-DF4C-BAB7-C3646A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891A3-AC03-A240-A429-DF946BFE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FDA3-05E5-6349-944F-D708DB44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A796A-A539-4A40-ACA1-96643256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9A58C-F2A8-A740-A8AD-0FB37B6C2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64817-3D05-8E45-B9AE-BD09EF06A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6B83-CDD1-6D47-9914-0D40E4FD701D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5523-5442-3744-A686-D607841D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87FA0-C4F4-5E47-84DD-ABA3C73C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7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A28E-3E9C-B044-B542-A787932A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A3933-3B83-324C-8B9C-E80064727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220AC-2599-8141-901B-C05E060F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15033-5E9F-1647-A38F-02ECE0DDA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99CE-4E3B-674F-8C8E-693F202A9414}" type="datetime1">
              <a:rPr lang="en-US" smtClean="0"/>
              <a:t>8/19/19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627A5-41AD-CB45-8C95-41C2D598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3EF53-AB29-A147-9341-AB21FDFB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0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97B67-DBA0-AB40-9349-2FF4B979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84AAD-2C68-E440-8AEC-E00456E9A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9243D-5ACD-714D-BD1D-2E2CA062B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83794-A4F7-6647-B9F3-ACF12AA7AC8D}" type="datetime1">
              <a:rPr lang="en-US" smtClean="0"/>
              <a:t>8/19/19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782FA-AD73-8645-A43B-B72F63D0A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AD44-1F69-2245-871F-7F2F86D1F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3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.io/fjFg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i_88273/regression-vs-classification-87c224350d69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B569-14C7-1849-A6FC-622F1C92F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Regression, Overfitting and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A4766-8CB3-E04D-9DE8-BE7E791B0B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Monday, Lecture 2</a:t>
            </a:r>
          </a:p>
          <a:p>
            <a:r>
              <a:rPr lang="en-US" dirty="0"/>
              <a:t>FASE ML Bootcamp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545D04-A322-DE45-ABF7-21431E9407D9}"/>
              </a:ext>
            </a:extLst>
          </p:cNvPr>
          <p:cNvSpPr/>
          <p:nvPr/>
        </p:nvSpPr>
        <p:spPr>
          <a:xfrm>
            <a:off x="2729593" y="4703544"/>
            <a:ext cx="67328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Based on material from Joseph Redmon, Christopher Bishop, Polo Chau</a:t>
            </a:r>
          </a:p>
          <a:p>
            <a:pPr algn="ctr"/>
            <a:r>
              <a:rPr lang="en-US" dirty="0"/>
              <a:t>Elements of Statistical Learning by Hastie, </a:t>
            </a:r>
            <a:r>
              <a:rPr lang="en-US" dirty="0" err="1"/>
              <a:t>Tibshirani</a:t>
            </a:r>
            <a:r>
              <a:rPr lang="en-US" dirty="0"/>
              <a:t>, Friedman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36440-9D5D-4948-8D85-B954ED93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2" y="4262510"/>
            <a:ext cx="1660592" cy="2488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5311CB-8F20-794F-A346-20881FF7D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077" y="87312"/>
            <a:ext cx="1865016" cy="2515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BE4E27-5240-4E4C-B512-A818E09C3A24}"/>
              </a:ext>
            </a:extLst>
          </p:cNvPr>
          <p:cNvSpPr txBox="1"/>
          <p:nvPr/>
        </p:nvSpPr>
        <p:spPr>
          <a:xfrm>
            <a:off x="93242" y="537588"/>
            <a:ext cx="922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</a:rPr>
              <a:t>Course material at: </a:t>
            </a:r>
            <a:r>
              <a:rPr lang="en-US" sz="3200" b="1" dirty="0">
                <a:latin typeface="Consolas" panose="020B0609020204030204" pitchFamily="49" charset="0"/>
                <a:cs typeface="Consolas" panose="020B0609020204030204" pitchFamily="49" charset="0"/>
                <a:hlinkClick r:id="rId4"/>
              </a:rPr>
              <a:t>https://git.io/fjFga</a:t>
            </a:r>
            <a:endParaRPr lang="en-US" sz="32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41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384A2C-0894-8D4B-B8C1-5A396AA15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1766" y="1285453"/>
            <a:ext cx="5088467" cy="106722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50601C-C51A-CA42-BCC6-246CF25C4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Overfitting: (2) regularization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9D49C-4703-0646-8517-F444218F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CC5AB-C095-8942-95BA-370EFDB1F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52675"/>
            <a:ext cx="12128500" cy="436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C6ECF3-F176-634E-9BC4-A9FD3C69A3D9}"/>
                  </a:ext>
                </a:extLst>
              </p:cNvPr>
              <p:cNvSpPr txBox="1"/>
              <p:nvPr/>
            </p:nvSpPr>
            <p:spPr>
              <a:xfrm>
                <a:off x="3066121" y="2782669"/>
                <a:ext cx="230133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/>
                  <a:t> just right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C6ECF3-F176-634E-9BC4-A9FD3C69A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121" y="2782669"/>
                <a:ext cx="2301332" cy="646331"/>
              </a:xfrm>
              <a:prstGeom prst="rect">
                <a:avLst/>
              </a:prstGeom>
              <a:blipFill>
                <a:blip r:embed="rId5"/>
                <a:stretch>
                  <a:fillRect l="-2732" t="-13462" r="-6557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8C0691-8F15-0843-A12A-BAB288817E87}"/>
                  </a:ext>
                </a:extLst>
              </p:cNvPr>
              <p:cNvSpPr txBox="1"/>
              <p:nvPr/>
            </p:nvSpPr>
            <p:spPr>
              <a:xfrm>
                <a:off x="9052468" y="2782669"/>
                <a:ext cx="2601650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/>
                  <a:t> too large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8C0691-8F15-0843-A12A-BAB28881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68" y="2782669"/>
                <a:ext cx="2601650" cy="646331"/>
              </a:xfrm>
              <a:prstGeom prst="rect">
                <a:avLst/>
              </a:prstGeom>
              <a:blipFill>
                <a:blip r:embed="rId6"/>
                <a:stretch>
                  <a:fillRect l="-2427" t="-13462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444574C-E6AE-7941-9DA3-940CAB21BC40}"/>
              </a:ext>
            </a:extLst>
          </p:cNvPr>
          <p:cNvSpPr txBox="1"/>
          <p:nvPr/>
        </p:nvSpPr>
        <p:spPr>
          <a:xfrm>
            <a:off x="-347662" y="1526676"/>
            <a:ext cx="557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minimize:</a:t>
            </a:r>
          </a:p>
        </p:txBody>
      </p:sp>
    </p:spTree>
    <p:extLst>
      <p:ext uri="{BB962C8B-B14F-4D97-AF65-F5344CB8AC3E}">
        <p14:creationId xmlns:p14="http://schemas.microsoft.com/office/powerpoint/2010/main" val="22212929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1CED32-CD1F-C840-8C77-B632D5A5E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462" y="4118914"/>
            <a:ext cx="3089847" cy="2058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67A122-A651-0D4E-AD39-94046111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Parameters vs </a:t>
            </a:r>
            <a:r>
              <a:rPr lang="en-US" b="1" dirty="0">
                <a:solidFill>
                  <a:srgbClr val="FF0000"/>
                </a:solidFill>
              </a:rPr>
              <a:t>Hyper</a:t>
            </a:r>
            <a:r>
              <a:rPr lang="en-US" b="1" dirty="0"/>
              <a:t>-parameters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32356-35C4-EC48-AED4-E6AFDD3456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6537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 </a:t>
                </a:r>
                <a:r>
                  <a:rPr lang="en-US" b="1" dirty="0"/>
                  <a:t>hyper-parameters</a:t>
                </a:r>
              </a:p>
              <a:p>
                <a:pPr lvl="1"/>
                <a:r>
                  <a:rPr lang="en-US" dirty="0"/>
                  <a:t>Decision tree: maximum depth of the tree</a:t>
                </a:r>
              </a:p>
              <a:p>
                <a:pPr lvl="1"/>
                <a:r>
                  <a:rPr lang="en-US" dirty="0"/>
                  <a:t>Polynomial regression: regularization coefficient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Hyper-parameters are </a:t>
                </a:r>
                <a:r>
                  <a:rPr lang="en-US" b="1" dirty="0">
                    <a:solidFill>
                      <a:schemeClr val="accent1"/>
                    </a:solidFill>
                  </a:rPr>
                  <a:t>determined through trial-and-error / cross validation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 </a:t>
                </a:r>
                <a:r>
                  <a:rPr lang="en-US" b="1" dirty="0"/>
                  <a:t>parameters: </a:t>
                </a:r>
                <a:r>
                  <a:rPr lang="en-US" b="1" dirty="0">
                    <a:solidFill>
                      <a:srgbClr val="00B050"/>
                    </a:solidFill>
                  </a:rPr>
                  <a:t>directly optimized, “learned”!</a:t>
                </a:r>
              </a:p>
              <a:p>
                <a:pPr lvl="1"/>
                <a:r>
                  <a:rPr lang="en-US" dirty="0"/>
                  <a:t>Decision tree: attributes you split on</a:t>
                </a:r>
              </a:p>
              <a:p>
                <a:pPr lvl="1"/>
                <a:r>
                  <a:rPr lang="en-US" dirty="0"/>
                  <a:t>Logistic regression: weights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32356-35C4-EC48-AED4-E6AFDD3456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6537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CD2F-7A75-E145-B34C-54E3C236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11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D19989F-6359-7948-B0E6-3E2415E24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915" y="2112135"/>
            <a:ext cx="3779394" cy="792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8984AC-3968-1945-9C07-B753AC2B2F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95" t="1137" b="-1"/>
          <a:stretch/>
        </p:blipFill>
        <p:spPr>
          <a:xfrm>
            <a:off x="3028793" y="5486400"/>
            <a:ext cx="4665377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32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BF57-B3B0-F346-97ED-24B9C18D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D4403-BC9F-D54F-A720-398275EA2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r>
              <a:rPr lang="en-US" dirty="0"/>
              <a:t>Stock price prediction</a:t>
            </a:r>
          </a:p>
          <a:p>
            <a:r>
              <a:rPr lang="en-US" dirty="0"/>
              <a:t>Forecasting epidemics</a:t>
            </a:r>
          </a:p>
          <a:p>
            <a:r>
              <a:rPr lang="en-US" dirty="0"/>
              <a:t>Weather prediction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We will look at: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Ridge Regression</a:t>
            </a:r>
          </a:p>
          <a:p>
            <a:r>
              <a:rPr lang="en-US" dirty="0"/>
              <a:t>LASSO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8D406-0893-2C49-82E1-1EDD5F92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81EE59-D52F-1143-B983-1E9B9A81E0F2}"/>
              </a:ext>
            </a:extLst>
          </p:cNvPr>
          <p:cNvGrpSpPr/>
          <p:nvPr/>
        </p:nvGrpSpPr>
        <p:grpSpPr>
          <a:xfrm>
            <a:off x="5257800" y="1258445"/>
            <a:ext cx="6096000" cy="2525574"/>
            <a:chOff x="5769428" y="1846274"/>
            <a:chExt cx="6096000" cy="25255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D92FEB-5190-3B49-8B91-8DE2FFE67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12" t="6652" r="15898" b="53185"/>
            <a:stretch/>
          </p:blipFill>
          <p:spPr>
            <a:xfrm>
              <a:off x="5943600" y="1846274"/>
              <a:ext cx="5747657" cy="2293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9E3FF4-044E-834E-9C06-412098253097}"/>
                </a:ext>
              </a:extLst>
            </p:cNvPr>
            <p:cNvSpPr/>
            <p:nvPr/>
          </p:nvSpPr>
          <p:spPr>
            <a:xfrm>
              <a:off x="5769428" y="4094849"/>
              <a:ext cx="6096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hlinkClick r:id="rId3"/>
                </a:rPr>
                <a:t>https://medium.com/@ali_88273/regression-vs-classification-87c224350d69</a:t>
              </a:r>
              <a:endParaRPr lang="en-US" sz="12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34F22A8-A2FD-524C-AF4E-DB57B629B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841" y="3991712"/>
            <a:ext cx="3057959" cy="2293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3D14B1-262D-244F-9716-0F18DA9DA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798" y="4286501"/>
            <a:ext cx="3735256" cy="170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08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9992-EEC7-7E49-ACE8-7B9DED8A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</a:t>
            </a:r>
            <a:r>
              <a:rPr lang="en-US" dirty="0"/>
              <a:t>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A9744-C9ED-984C-8A9D-1F22F6ED6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59540"/>
                <a:ext cx="10515600" cy="30793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Model: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Loss function: </a:t>
                </a:r>
                <a:r>
                  <a:rPr lang="en-US" dirty="0"/>
                  <a:t>Residual Sum of Squares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A9744-C9ED-984C-8A9D-1F22F6ED6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59540"/>
                <a:ext cx="10515600" cy="3079372"/>
              </a:xfrm>
              <a:blipFill>
                <a:blip r:embed="rId2"/>
                <a:stretch>
                  <a:fillRect l="-1086" t="-2869" b="-63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3FA32-4D79-1D49-866D-2875DC75C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C8940E-99C3-514E-8DDE-C6E050AB6F41}"/>
              </a:ext>
            </a:extLst>
          </p:cNvPr>
          <p:cNvSpPr/>
          <p:nvPr/>
        </p:nvSpPr>
        <p:spPr>
          <a:xfrm>
            <a:off x="838200" y="1646238"/>
            <a:ext cx="93290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Data</a:t>
            </a:r>
            <a:r>
              <a:rPr lang="en-US" sz="3200" dirty="0"/>
              <a:t>: </a:t>
            </a:r>
            <a:r>
              <a:rPr lang="en-US" sz="3200" i="1" dirty="0"/>
              <a:t>S = {(x</a:t>
            </a:r>
            <a:r>
              <a:rPr lang="en-US" sz="3200" i="1" baseline="-25000" dirty="0"/>
              <a:t>i</a:t>
            </a:r>
            <a:r>
              <a:rPr lang="en-US" sz="3200" i="1" dirty="0"/>
              <a:t>, </a:t>
            </a:r>
            <a:r>
              <a:rPr lang="en-US" sz="3200" i="1" dirty="0" err="1"/>
              <a:t>y</a:t>
            </a:r>
            <a:r>
              <a:rPr lang="en-US" sz="3200" i="1" baseline="-25000" dirty="0" err="1"/>
              <a:t>i</a:t>
            </a:r>
            <a:r>
              <a:rPr lang="en-US" sz="3200" i="1" dirty="0"/>
              <a:t>)}</a:t>
            </a:r>
            <a:r>
              <a:rPr lang="en-US" sz="3200" i="1" baseline="-25000" dirty="0" err="1"/>
              <a:t>i</a:t>
            </a:r>
            <a:r>
              <a:rPr lang="en-US" sz="3200" i="1" baseline="-25000" dirty="0"/>
              <a:t> = 1,…,n</a:t>
            </a:r>
          </a:p>
          <a:p>
            <a:pPr lvl="1"/>
            <a:r>
              <a:rPr lang="en-US" sz="3200" dirty="0"/>
              <a:t>x</a:t>
            </a:r>
            <a:r>
              <a:rPr lang="en-US" sz="3200" baseline="-25000" dirty="0"/>
              <a:t>i</a:t>
            </a:r>
            <a:r>
              <a:rPr lang="en-US" sz="3200" dirty="0"/>
              <a:t>: data example with </a:t>
            </a:r>
            <a:r>
              <a:rPr lang="en-US" sz="3200" b="1" dirty="0"/>
              <a:t>d</a:t>
            </a:r>
            <a:r>
              <a:rPr lang="en-US" sz="3200" dirty="0"/>
              <a:t> attributes</a:t>
            </a:r>
          </a:p>
          <a:p>
            <a:pPr lvl="1"/>
            <a:r>
              <a:rPr lang="en-US" sz="3200" dirty="0" err="1"/>
              <a:t>y</a:t>
            </a:r>
            <a:r>
              <a:rPr lang="en-US" sz="3200" baseline="-25000" dirty="0" err="1"/>
              <a:t>i</a:t>
            </a:r>
            <a:r>
              <a:rPr lang="en-US" sz="3200" dirty="0"/>
              <a:t>: target of example (what you care about)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88A98-D69D-1245-9E9E-00865057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069" y="3215897"/>
            <a:ext cx="3275931" cy="36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48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9992-EEC7-7E49-ACE8-7B9DED8A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</a:t>
            </a:r>
            <a:r>
              <a:rPr lang="en-US" dirty="0"/>
              <a:t>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A9744-C9ED-984C-8A9D-1F22F6ED6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86212"/>
                <a:ext cx="10515600" cy="30793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Model: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Loss function: </a:t>
                </a:r>
                <a:r>
                  <a:rPr lang="en-US" dirty="0"/>
                  <a:t>Residual Sum of Squares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A9744-C9ED-984C-8A9D-1F22F6ED6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86212"/>
                <a:ext cx="10515600" cy="3079372"/>
              </a:xfrm>
              <a:blipFill>
                <a:blip r:embed="rId2"/>
                <a:stretch>
                  <a:fillRect l="-1086" t="-3292" b="-63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3FA32-4D79-1D49-866D-2875DC75C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88A98-D69D-1245-9E9E-00865057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069" y="3079372"/>
            <a:ext cx="3275931" cy="364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395B2DC-AA89-5D44-93DF-7079FF24C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78806"/>
                <a:ext cx="10515600" cy="3079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Minimizing RSS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 dirty="0"/>
                  <a:t>: </a:t>
                </a:r>
              </a:p>
              <a:p>
                <a:r>
                  <a:rPr lang="en-US" dirty="0"/>
                  <a:t>Closed-form solution!</a:t>
                </a:r>
              </a:p>
              <a:p>
                <a:r>
                  <a:rPr lang="en-US" dirty="0"/>
                  <a:t>If closed-form fails, can use standard optimization methods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395B2DC-AA89-5D44-93DF-7079FF24C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8806"/>
                <a:ext cx="10515600" cy="3079372"/>
              </a:xfrm>
              <a:prstGeom prst="rect">
                <a:avLst/>
              </a:prstGeom>
              <a:blipFill>
                <a:blip r:embed="rId4"/>
                <a:stretch>
                  <a:fillRect l="-1086" t="-2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128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1CAB-A76B-1C4D-B4F6-9AD6E9E9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Ridge</a:t>
            </a:r>
            <a:r>
              <a:rPr lang="en-US" dirty="0"/>
              <a:t>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5C5B1-A24C-1F4A-B1E4-DE2B3706B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 uses all features; model may be complicated</a:t>
            </a:r>
          </a:p>
          <a:p>
            <a:r>
              <a:rPr lang="en-US" b="1" dirty="0"/>
              <a:t>Ridge Regression </a:t>
            </a:r>
            <a:r>
              <a:rPr lang="en-US" dirty="0"/>
              <a:t>penalizes large parameter values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3E06-BF87-AE48-B51C-22B6DC1D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E3B5A5C-CE0A-B745-8D9D-3C6F435EE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081262"/>
                <a:ext cx="10515600" cy="3079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Model: 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Loss function: </a:t>
                </a:r>
                <a:r>
                  <a:rPr lang="en-US" dirty="0"/>
                  <a:t>Residual Sum of Squares + </a:t>
                </a:r>
                <a:r>
                  <a:rPr lang="en-US" dirty="0">
                    <a:solidFill>
                      <a:srgbClr val="FF0000"/>
                    </a:solidFill>
                  </a:rPr>
                  <a:t>penalty</a:t>
                </a:r>
                <a:r>
                  <a:rPr lang="en-US" dirty="0"/>
                  <a:t> term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𝑅𝑆𝑆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E3B5A5C-CE0A-B745-8D9D-3C6F435EE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81262"/>
                <a:ext cx="10515600" cy="3079372"/>
              </a:xfrm>
              <a:prstGeom prst="rect">
                <a:avLst/>
              </a:prstGeom>
              <a:blipFill>
                <a:blip r:embed="rId2"/>
                <a:stretch>
                  <a:fillRect l="-1086" t="-3292" b="-65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8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1CAB-A76B-1C4D-B4F6-9AD6E9E9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Lasso</a:t>
            </a:r>
            <a:r>
              <a:rPr lang="en-US" dirty="0"/>
              <a:t>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5C5B1-A24C-1F4A-B1E4-DE2B3706B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397"/>
            <a:ext cx="10787743" cy="4351338"/>
          </a:xfrm>
        </p:spPr>
        <p:txBody>
          <a:bodyPr/>
          <a:lstStyle/>
          <a:p>
            <a:r>
              <a:rPr lang="en-US" b="1" dirty="0"/>
              <a:t>As in Ridge Regression, Lasso </a:t>
            </a:r>
            <a:r>
              <a:rPr lang="en-US" dirty="0"/>
              <a:t>penalizes large parameters</a:t>
            </a:r>
          </a:p>
          <a:p>
            <a:r>
              <a:rPr lang="en-US" dirty="0"/>
              <a:t>Penalizes </a:t>
            </a:r>
            <a:r>
              <a:rPr lang="en-US" b="1" dirty="0">
                <a:solidFill>
                  <a:srgbClr val="00B050"/>
                </a:solidFill>
              </a:rPr>
              <a:t>absolute</a:t>
            </a:r>
            <a:r>
              <a:rPr lang="en-US" dirty="0"/>
              <a:t> instead of squared coefficient values</a:t>
            </a:r>
          </a:p>
          <a:p>
            <a:r>
              <a:rPr lang="en-US" b="1" dirty="0"/>
              <a:t>Zeroes out </a:t>
            </a:r>
            <a:r>
              <a:rPr lang="en-US" dirty="0"/>
              <a:t>more coefficients </a:t>
            </a:r>
            <a:r>
              <a:rPr lang="en-US" b="1" dirty="0"/>
              <a:t>BUT</a:t>
            </a:r>
            <a:r>
              <a:rPr lang="en-US" dirty="0"/>
              <a:t> optimization is more involved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3E06-BF87-AE48-B51C-22B6DC1D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E3B5A5C-CE0A-B745-8D9D-3C6F435EE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276978"/>
                <a:ext cx="10515600" cy="3079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Model: 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Loss function: </a:t>
                </a:r>
                <a:r>
                  <a:rPr lang="en-US" dirty="0"/>
                  <a:t>Residual Sum of Squares + </a:t>
                </a:r>
                <a:r>
                  <a:rPr lang="en-US" dirty="0">
                    <a:solidFill>
                      <a:srgbClr val="FF0000"/>
                    </a:solidFill>
                  </a:rPr>
                  <a:t>penalty</a:t>
                </a:r>
                <a:r>
                  <a:rPr lang="en-US" dirty="0"/>
                  <a:t> term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𝑅𝑆𝑆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E3B5A5C-CE0A-B745-8D9D-3C6F435EE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76978"/>
                <a:ext cx="10515600" cy="3079372"/>
              </a:xfrm>
              <a:prstGeom prst="rect">
                <a:avLst/>
              </a:prstGeom>
              <a:blipFill>
                <a:blip r:embed="rId2"/>
                <a:stretch>
                  <a:fillRect l="-1086" t="-2869" b="-6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874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07EF-CADE-1347-8C8A-E7E6C66B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839"/>
            <a:ext cx="10515600" cy="1325563"/>
          </a:xfrm>
        </p:spPr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Prostate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E88A2-5274-BF44-B19C-0C0C97E8A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473"/>
            <a:ext cx="10515600" cy="4351338"/>
          </a:xfrm>
        </p:spPr>
        <p:txBody>
          <a:bodyPr/>
          <a:lstStyle/>
          <a:p>
            <a:r>
              <a:rPr lang="en-US" dirty="0"/>
              <a:t>x: cancer volume, prostate weight, age, …</a:t>
            </a:r>
          </a:p>
          <a:p>
            <a:r>
              <a:rPr lang="en-US" dirty="0"/>
              <a:t>y: amount of prostate-specific antigen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D778A-7C4D-F24B-AC7F-13132848E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AB07E-3363-2042-8506-203B8351AD0A}"/>
              </a:ext>
            </a:extLst>
          </p:cNvPr>
          <p:cNvSpPr txBox="1"/>
          <p:nvPr/>
        </p:nvSpPr>
        <p:spPr>
          <a:xfrm>
            <a:off x="8180614" y="603010"/>
            <a:ext cx="360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Stamey</a:t>
            </a:r>
            <a:r>
              <a:rPr lang="en-US" sz="2800" dirty="0"/>
              <a:t> et al. (1989)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177F8-6B25-2D4B-B3A8-3DBC1C296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28"/>
          <a:stretch/>
        </p:blipFill>
        <p:spPr>
          <a:xfrm>
            <a:off x="2620735" y="2449384"/>
            <a:ext cx="6950529" cy="41088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8427AE-A452-1640-A25C-A7B23BA192A3}"/>
              </a:ext>
            </a:extLst>
          </p:cNvPr>
          <p:cNvSpPr txBox="1"/>
          <p:nvPr/>
        </p:nvSpPr>
        <p:spPr>
          <a:xfrm>
            <a:off x="4775399" y="2453370"/>
            <a:ext cx="547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LR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F423F1-114C-AD4C-A2BD-B06880F15011}"/>
              </a:ext>
            </a:extLst>
          </p:cNvPr>
          <p:cNvCxnSpPr/>
          <p:nvPr/>
        </p:nvCxnSpPr>
        <p:spPr>
          <a:xfrm>
            <a:off x="4729163" y="2500313"/>
            <a:ext cx="593788" cy="0"/>
          </a:xfrm>
          <a:prstGeom prst="line">
            <a:avLst/>
          </a:prstGeom>
          <a:ln w="19050">
            <a:solidFill>
              <a:srgbClr val="35333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55AFCC1-10AD-0F41-B6AC-32AD79CCC6BB}"/>
              </a:ext>
            </a:extLst>
          </p:cNvPr>
          <p:cNvSpPr/>
          <p:nvPr/>
        </p:nvSpPr>
        <p:spPr>
          <a:xfrm>
            <a:off x="2620735" y="5810592"/>
            <a:ext cx="6950529" cy="3235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0853700-7931-CC44-9070-55B1E54BA472}"/>
              </a:ext>
            </a:extLst>
          </p:cNvPr>
          <p:cNvSpPr/>
          <p:nvPr/>
        </p:nvSpPr>
        <p:spPr>
          <a:xfrm>
            <a:off x="7431379" y="2500313"/>
            <a:ext cx="2269249" cy="323363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37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319" name="Google Shape;319;p37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Char char="-"/>
            </a:pPr>
            <a:r>
              <a:rPr lang="en" dirty="0"/>
              <a:t>Bias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Error from assumptions model makes about data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Linear model assumes data is linear, bad for data that isn’t</a:t>
            </a:r>
            <a:endParaRPr dirty="0"/>
          </a:p>
        </p:txBody>
      </p:sp>
      <p:sp>
        <p:nvSpPr>
          <p:cNvPr id="320" name="Google Shape;320;p37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321" name="Google Shape;321;p37"/>
          <p:cNvGrpSpPr/>
          <p:nvPr/>
        </p:nvGrpSpPr>
        <p:grpSpPr>
          <a:xfrm>
            <a:off x="1917841" y="2692961"/>
            <a:ext cx="7160759" cy="4001257"/>
            <a:chOff x="1438380" y="1592070"/>
            <a:chExt cx="5370569" cy="3000943"/>
          </a:xfrm>
        </p:grpSpPr>
        <p:sp>
          <p:nvSpPr>
            <p:cNvPr id="322" name="Google Shape;322;p37"/>
            <p:cNvSpPr/>
            <p:nvPr/>
          </p:nvSpPr>
          <p:spPr>
            <a:xfrm>
              <a:off x="5599947" y="1592070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3385943" y="2232417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3689967" y="2968355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4135682" y="3625463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4484543" y="3703188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4730560" y="3625470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5031387" y="3219353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5341955" y="2553461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330" name="Google Shape;330;p37"/>
            <p:cNvCxnSpPr/>
            <p:nvPr/>
          </p:nvCxnSpPr>
          <p:spPr>
            <a:xfrm rot="10800000">
              <a:off x="2548600" y="2023790"/>
              <a:ext cx="0" cy="18543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1" name="Google Shape;331;p37"/>
            <p:cNvCxnSpPr/>
            <p:nvPr/>
          </p:nvCxnSpPr>
          <p:spPr>
            <a:xfrm>
              <a:off x="2548600" y="3878090"/>
              <a:ext cx="40839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2" name="Google Shape;332;p37"/>
            <p:cNvSpPr txBox="1"/>
            <p:nvPr/>
          </p:nvSpPr>
          <p:spPr>
            <a:xfrm>
              <a:off x="2725048" y="3955813"/>
              <a:ext cx="40839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40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4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3" name="Google Shape;333;p37"/>
            <p:cNvSpPr txBox="1"/>
            <p:nvPr/>
          </p:nvSpPr>
          <p:spPr>
            <a:xfrm>
              <a:off x="1438380" y="2471975"/>
              <a:ext cx="11865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40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4000">
                <a:latin typeface="Consolas"/>
                <a:ea typeface="Consolas"/>
                <a:cs typeface="Consolas"/>
                <a:sym typeface="Consolas"/>
              </a:endParaRPr>
            </a:p>
            <a:p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34" name="Google Shape;334;p37"/>
            <p:cNvCxnSpPr/>
            <p:nvPr/>
          </p:nvCxnSpPr>
          <p:spPr>
            <a:xfrm rot="10800000" flipH="1">
              <a:off x="2874113" y="1766976"/>
              <a:ext cx="3679500" cy="2278800"/>
            </a:xfrm>
            <a:prstGeom prst="straightConnector1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4F370E0-29C7-F84D-BC1D-E63680E445F6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2879119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340" name="Google Shape;340;p38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Char char="-"/>
            </a:pPr>
            <a:r>
              <a:rPr lang="en" dirty="0"/>
              <a:t>Bias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Error from assumptions model makes about data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Linear model assumes data is linear, bad for data that isn’t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Quadratic is better</a:t>
            </a:r>
            <a:endParaRPr dirty="0"/>
          </a:p>
        </p:txBody>
      </p:sp>
      <p:sp>
        <p:nvSpPr>
          <p:cNvPr id="341" name="Google Shape;341;p38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342" name="Google Shape;342;p38"/>
          <p:cNvGrpSpPr/>
          <p:nvPr/>
        </p:nvGrpSpPr>
        <p:grpSpPr>
          <a:xfrm>
            <a:off x="1917841" y="2692961"/>
            <a:ext cx="7160759" cy="4001257"/>
            <a:chOff x="1438380" y="1592070"/>
            <a:chExt cx="5370569" cy="3000943"/>
          </a:xfrm>
        </p:grpSpPr>
        <p:sp>
          <p:nvSpPr>
            <p:cNvPr id="343" name="Google Shape;343;p38"/>
            <p:cNvSpPr/>
            <p:nvPr/>
          </p:nvSpPr>
          <p:spPr>
            <a:xfrm>
              <a:off x="5599947" y="1592070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3385943" y="2232417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3689967" y="2968355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135682" y="3625463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484543" y="3703188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4730560" y="3625470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5031387" y="3219353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" name="Google Shape;350;p38"/>
            <p:cNvSpPr/>
            <p:nvPr/>
          </p:nvSpPr>
          <p:spPr>
            <a:xfrm>
              <a:off x="5341955" y="2553461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351" name="Google Shape;351;p38"/>
            <p:cNvCxnSpPr/>
            <p:nvPr/>
          </p:nvCxnSpPr>
          <p:spPr>
            <a:xfrm rot="10800000">
              <a:off x="2548600" y="2023790"/>
              <a:ext cx="0" cy="18543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2" name="Google Shape;352;p38"/>
            <p:cNvCxnSpPr/>
            <p:nvPr/>
          </p:nvCxnSpPr>
          <p:spPr>
            <a:xfrm>
              <a:off x="2548600" y="3878090"/>
              <a:ext cx="40839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3" name="Google Shape;353;p38"/>
            <p:cNvSpPr txBox="1"/>
            <p:nvPr/>
          </p:nvSpPr>
          <p:spPr>
            <a:xfrm>
              <a:off x="2725048" y="3955813"/>
              <a:ext cx="40839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40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4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54" name="Google Shape;354;p38"/>
            <p:cNvSpPr txBox="1"/>
            <p:nvPr/>
          </p:nvSpPr>
          <p:spPr>
            <a:xfrm>
              <a:off x="1438380" y="2471975"/>
              <a:ext cx="11865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40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4000">
                <a:latin typeface="Consolas"/>
                <a:ea typeface="Consolas"/>
                <a:cs typeface="Consolas"/>
                <a:sym typeface="Consolas"/>
              </a:endParaRPr>
            </a:p>
            <a:p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55" name="Google Shape;355;p38"/>
            <p:cNvCxnSpPr/>
            <p:nvPr/>
          </p:nvCxnSpPr>
          <p:spPr>
            <a:xfrm rot="10800000" flipH="1">
              <a:off x="2874113" y="1766976"/>
              <a:ext cx="3679500" cy="2278800"/>
            </a:xfrm>
            <a:prstGeom prst="straightConnector1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6" name="Google Shape;356;p38"/>
          <p:cNvSpPr/>
          <p:nvPr/>
        </p:nvSpPr>
        <p:spPr>
          <a:xfrm>
            <a:off x="4435220" y="2479433"/>
            <a:ext cx="3200400" cy="3183000"/>
          </a:xfrm>
          <a:custGeom>
            <a:avLst/>
            <a:gdLst/>
            <a:ahLst/>
            <a:cxnLst/>
            <a:rect l="l" t="t" r="r" b="b"/>
            <a:pathLst>
              <a:path w="96012" h="95490" extrusionOk="0">
                <a:moveTo>
                  <a:pt x="0" y="4220"/>
                </a:moveTo>
                <a:cubicBezTo>
                  <a:pt x="3165" y="14507"/>
                  <a:pt x="10727" y="50731"/>
                  <a:pt x="18992" y="65942"/>
                </a:cubicBezTo>
                <a:cubicBezTo>
                  <a:pt x="27257" y="81153"/>
                  <a:pt x="39830" y="95836"/>
                  <a:pt x="49589" y="95484"/>
                </a:cubicBezTo>
                <a:cubicBezTo>
                  <a:pt x="59348" y="95132"/>
                  <a:pt x="69811" y="79746"/>
                  <a:pt x="77548" y="63832"/>
                </a:cubicBezTo>
                <a:cubicBezTo>
                  <a:pt x="85285" y="47918"/>
                  <a:pt x="92935" y="10639"/>
                  <a:pt x="96012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864B8E-B488-5341-83EB-4DFFAB0D1821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609935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25CBB-CFE6-4348-BC79-F8A77EC37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604E5B-83A5-9D41-8E24-AD843F9B0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0706" y="2187574"/>
            <a:ext cx="593058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A64A7-2A09-3D48-B34A-49E5CCE5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006584-C6CB-B842-B847-21C5C86EA2DC}"/>
                  </a:ext>
                </a:extLst>
              </p:cNvPr>
              <p:cNvSpPr txBox="1"/>
              <p:nvPr/>
            </p:nvSpPr>
            <p:spPr>
              <a:xfrm>
                <a:off x="993271" y="1489582"/>
                <a:ext cx="103605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Data points </a:t>
                </a:r>
                <a:r>
                  <a:rPr lang="en-US" sz="3200" b="1" dirty="0">
                    <a:solidFill>
                      <a:schemeClr val="accent5">
                        <a:lumMod val="75000"/>
                      </a:schemeClr>
                    </a:solidFill>
                  </a:rPr>
                  <a:t>(</a:t>
                </a:r>
                <a:r>
                  <a:rPr lang="en-US" sz="3200" b="1" dirty="0" err="1">
                    <a:solidFill>
                      <a:schemeClr val="accent5">
                        <a:lumMod val="75000"/>
                      </a:schemeClr>
                    </a:solidFill>
                  </a:rPr>
                  <a:t>x,t</a:t>
                </a:r>
                <a:r>
                  <a:rPr lang="en-US" sz="3200" b="1" dirty="0">
                    <a:solidFill>
                      <a:schemeClr val="accent5">
                        <a:lumMod val="75000"/>
                      </a:schemeClr>
                    </a:solidFill>
                  </a:rPr>
                  <a:t>)</a:t>
                </a:r>
                <a:r>
                  <a:rPr lang="en-US" sz="3200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r>
                  <a:rPr lang="en-US" sz="3200" dirty="0"/>
                  <a:t>generated by adding noise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𝒔𝒊𝒏</m:t>
                    </m:r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006584-C6CB-B842-B847-21C5C86EA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271" y="1489582"/>
                <a:ext cx="10360529" cy="584775"/>
              </a:xfrm>
              <a:prstGeom prst="rect">
                <a:avLst/>
              </a:prstGeom>
              <a:blipFill>
                <a:blip r:embed="rId3"/>
                <a:stretch>
                  <a:fillRect l="-1346" t="-10638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241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362" name="Google Shape;362;p39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Font typeface="Consolas"/>
              <a:buChar char="-"/>
            </a:pPr>
            <a:r>
              <a:rPr lang="en"/>
              <a:t>Variance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Algorithm’s sensitivity to noise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More complex algorithms are more sensitive!</a:t>
            </a:r>
            <a:endParaRPr/>
          </a:p>
        </p:txBody>
      </p:sp>
      <p:sp>
        <p:nvSpPr>
          <p:cNvPr id="363" name="Google Shape;363;p39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364" name="Google Shape;364;p39"/>
          <p:cNvGrpSpPr/>
          <p:nvPr/>
        </p:nvGrpSpPr>
        <p:grpSpPr>
          <a:xfrm>
            <a:off x="418980" y="3461487"/>
            <a:ext cx="5566824" cy="2919560"/>
            <a:chOff x="246840" y="1262225"/>
            <a:chExt cx="6832135" cy="3582575"/>
          </a:xfrm>
        </p:grpSpPr>
        <p:sp>
          <p:nvSpPr>
            <p:cNvPr id="365" name="Google Shape;365;p39"/>
            <p:cNvSpPr txBox="1"/>
            <p:nvPr/>
          </p:nvSpPr>
          <p:spPr>
            <a:xfrm>
              <a:off x="246840" y="1994500"/>
              <a:ext cx="24249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375" name="Google Shape;375;p39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76" name="Google Shape;376;p39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7" name="Google Shape;377;p39"/>
            <p:cNvSpPr txBox="1"/>
            <p:nvPr/>
          </p:nvSpPr>
          <p:spPr>
            <a:xfrm>
              <a:off x="2552860" y="3988600"/>
              <a:ext cx="3564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9662211-B1AC-1E46-90C0-B248F2CC83BA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203354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383" name="Google Shape;383;p40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Font typeface="Consolas"/>
              <a:buChar char="-"/>
            </a:pPr>
            <a:r>
              <a:rPr lang="en"/>
              <a:t>Variance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Algorithm’s sensitivity to noise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More complex algorithms are more sensitive!</a:t>
            </a:r>
            <a:endParaRPr/>
          </a:p>
        </p:txBody>
      </p:sp>
      <p:sp>
        <p:nvSpPr>
          <p:cNvPr id="384" name="Google Shape;384;p40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385" name="Google Shape;385;p40"/>
          <p:cNvGrpSpPr/>
          <p:nvPr/>
        </p:nvGrpSpPr>
        <p:grpSpPr>
          <a:xfrm>
            <a:off x="5985813" y="3461487"/>
            <a:ext cx="5566824" cy="2919560"/>
            <a:chOff x="246840" y="1262225"/>
            <a:chExt cx="6832135" cy="3582575"/>
          </a:xfrm>
        </p:grpSpPr>
        <p:sp>
          <p:nvSpPr>
            <p:cNvPr id="386" name="Google Shape;386;p40"/>
            <p:cNvSpPr txBox="1"/>
            <p:nvPr/>
          </p:nvSpPr>
          <p:spPr>
            <a:xfrm>
              <a:off x="246840" y="1994500"/>
              <a:ext cx="24249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396" name="Google Shape;396;p40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7" name="Google Shape;397;p40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8" name="Google Shape;398;p40"/>
            <p:cNvSpPr txBox="1"/>
            <p:nvPr/>
          </p:nvSpPr>
          <p:spPr>
            <a:xfrm>
              <a:off x="2552860" y="3988600"/>
              <a:ext cx="3564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99" name="Google Shape;399;p40"/>
          <p:cNvSpPr/>
          <p:nvPr/>
        </p:nvSpPr>
        <p:spPr>
          <a:xfrm>
            <a:off x="7596534" y="3130067"/>
            <a:ext cx="3938967" cy="2672867"/>
          </a:xfrm>
          <a:custGeom>
            <a:avLst/>
            <a:gdLst/>
            <a:ahLst/>
            <a:cxnLst/>
            <a:rect l="l" t="t" r="r" b="b"/>
            <a:pathLst>
              <a:path w="118169" h="80186" extrusionOk="0">
                <a:moveTo>
                  <a:pt x="0" y="80186"/>
                </a:moveTo>
                <a:cubicBezTo>
                  <a:pt x="2374" y="78340"/>
                  <a:pt x="7738" y="73152"/>
                  <a:pt x="14244" y="69107"/>
                </a:cubicBezTo>
                <a:cubicBezTo>
                  <a:pt x="20750" y="65063"/>
                  <a:pt x="34114" y="60051"/>
                  <a:pt x="39038" y="55919"/>
                </a:cubicBezTo>
                <a:cubicBezTo>
                  <a:pt x="43962" y="51787"/>
                  <a:pt x="36488" y="48270"/>
                  <a:pt x="43786" y="44313"/>
                </a:cubicBezTo>
                <a:cubicBezTo>
                  <a:pt x="51084" y="40357"/>
                  <a:pt x="73416" y="37368"/>
                  <a:pt x="82824" y="32180"/>
                </a:cubicBezTo>
                <a:cubicBezTo>
                  <a:pt x="92232" y="26993"/>
                  <a:pt x="94342" y="18551"/>
                  <a:pt x="100233" y="13188"/>
                </a:cubicBezTo>
                <a:cubicBezTo>
                  <a:pt x="106124" y="7825"/>
                  <a:pt x="115180" y="2198"/>
                  <a:pt x="118169" y="0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00" name="Google Shape;400;p40"/>
          <p:cNvGrpSpPr/>
          <p:nvPr/>
        </p:nvGrpSpPr>
        <p:grpSpPr>
          <a:xfrm>
            <a:off x="418980" y="3461487"/>
            <a:ext cx="5566824" cy="2919560"/>
            <a:chOff x="246840" y="1262225"/>
            <a:chExt cx="6832135" cy="3582575"/>
          </a:xfrm>
        </p:grpSpPr>
        <p:sp>
          <p:nvSpPr>
            <p:cNvPr id="401" name="Google Shape;401;p40"/>
            <p:cNvSpPr txBox="1"/>
            <p:nvPr/>
          </p:nvSpPr>
          <p:spPr>
            <a:xfrm>
              <a:off x="246840" y="1994500"/>
              <a:ext cx="24249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411" name="Google Shape;411;p40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2" name="Google Shape;412;p40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3" name="Google Shape;413;p40"/>
            <p:cNvSpPr txBox="1"/>
            <p:nvPr/>
          </p:nvSpPr>
          <p:spPr>
            <a:xfrm>
              <a:off x="2552860" y="3988600"/>
              <a:ext cx="3564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975DAC7F-75B9-2540-BB10-2B9D5E95A902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1118335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419" name="Google Shape;419;p41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Font typeface="Consolas"/>
              <a:buChar char="-"/>
            </a:pPr>
            <a:r>
              <a:rPr lang="en"/>
              <a:t>Variance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Algorithm’s sensitivity to noise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More complex algorithms are more sensitive!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High variance hurts generalization, </a:t>
            </a:r>
            <a:r>
              <a:rPr lang="en" i="1"/>
              <a:t>overfitting</a:t>
            </a:r>
            <a:endParaRPr i="1"/>
          </a:p>
        </p:txBody>
      </p:sp>
      <p:sp>
        <p:nvSpPr>
          <p:cNvPr id="420" name="Google Shape;420;p41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421" name="Google Shape;421;p41"/>
          <p:cNvGrpSpPr/>
          <p:nvPr/>
        </p:nvGrpSpPr>
        <p:grpSpPr>
          <a:xfrm>
            <a:off x="5985813" y="3461487"/>
            <a:ext cx="5566824" cy="2919560"/>
            <a:chOff x="246840" y="1262225"/>
            <a:chExt cx="6832135" cy="3582575"/>
          </a:xfrm>
        </p:grpSpPr>
        <p:sp>
          <p:nvSpPr>
            <p:cNvPr id="422" name="Google Shape;422;p41"/>
            <p:cNvSpPr txBox="1"/>
            <p:nvPr/>
          </p:nvSpPr>
          <p:spPr>
            <a:xfrm>
              <a:off x="246840" y="1994500"/>
              <a:ext cx="24249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4" name="Google Shape;424;p41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432" name="Google Shape;432;p41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3" name="Google Shape;433;p41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4" name="Google Shape;434;p41"/>
            <p:cNvSpPr txBox="1"/>
            <p:nvPr/>
          </p:nvSpPr>
          <p:spPr>
            <a:xfrm>
              <a:off x="2552860" y="3988600"/>
              <a:ext cx="3564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35" name="Google Shape;435;p41"/>
          <p:cNvSpPr/>
          <p:nvPr/>
        </p:nvSpPr>
        <p:spPr>
          <a:xfrm>
            <a:off x="7596534" y="3130067"/>
            <a:ext cx="3938967" cy="2672867"/>
          </a:xfrm>
          <a:custGeom>
            <a:avLst/>
            <a:gdLst/>
            <a:ahLst/>
            <a:cxnLst/>
            <a:rect l="l" t="t" r="r" b="b"/>
            <a:pathLst>
              <a:path w="118169" h="80186" extrusionOk="0">
                <a:moveTo>
                  <a:pt x="0" y="80186"/>
                </a:moveTo>
                <a:cubicBezTo>
                  <a:pt x="2374" y="78340"/>
                  <a:pt x="7738" y="73152"/>
                  <a:pt x="14244" y="69107"/>
                </a:cubicBezTo>
                <a:cubicBezTo>
                  <a:pt x="20750" y="65063"/>
                  <a:pt x="34114" y="60051"/>
                  <a:pt x="39038" y="55919"/>
                </a:cubicBezTo>
                <a:cubicBezTo>
                  <a:pt x="43962" y="51787"/>
                  <a:pt x="36488" y="48270"/>
                  <a:pt x="43786" y="44313"/>
                </a:cubicBezTo>
                <a:cubicBezTo>
                  <a:pt x="51084" y="40357"/>
                  <a:pt x="73416" y="37368"/>
                  <a:pt x="82824" y="32180"/>
                </a:cubicBezTo>
                <a:cubicBezTo>
                  <a:pt x="92232" y="26993"/>
                  <a:pt x="94342" y="18551"/>
                  <a:pt x="100233" y="13188"/>
                </a:cubicBezTo>
                <a:cubicBezTo>
                  <a:pt x="106124" y="7825"/>
                  <a:pt x="115180" y="2198"/>
                  <a:pt x="118169" y="0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6" name="Google Shape;436;p41"/>
          <p:cNvSpPr/>
          <p:nvPr/>
        </p:nvSpPr>
        <p:spPr>
          <a:xfrm>
            <a:off x="7508633" y="3094901"/>
            <a:ext cx="4044467" cy="2760767"/>
          </a:xfrm>
          <a:custGeom>
            <a:avLst/>
            <a:gdLst/>
            <a:ahLst/>
            <a:cxnLst/>
            <a:rect l="l" t="t" r="r" b="b"/>
            <a:pathLst>
              <a:path w="121334" h="82823" extrusionOk="0">
                <a:moveTo>
                  <a:pt x="0" y="82823"/>
                </a:moveTo>
                <a:cubicBezTo>
                  <a:pt x="3781" y="78251"/>
                  <a:pt x="11958" y="62161"/>
                  <a:pt x="22684" y="55391"/>
                </a:cubicBezTo>
                <a:cubicBezTo>
                  <a:pt x="33411" y="48621"/>
                  <a:pt x="56534" y="46511"/>
                  <a:pt x="64359" y="42203"/>
                </a:cubicBezTo>
                <a:cubicBezTo>
                  <a:pt x="72184" y="37895"/>
                  <a:pt x="64096" y="31916"/>
                  <a:pt x="69635" y="29542"/>
                </a:cubicBezTo>
                <a:cubicBezTo>
                  <a:pt x="75174" y="27168"/>
                  <a:pt x="88978" y="32883"/>
                  <a:pt x="97594" y="27959"/>
                </a:cubicBezTo>
                <a:cubicBezTo>
                  <a:pt x="106211" y="23035"/>
                  <a:pt x="117377" y="4660"/>
                  <a:pt x="121334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37" name="Google Shape;437;p41"/>
          <p:cNvGrpSpPr/>
          <p:nvPr/>
        </p:nvGrpSpPr>
        <p:grpSpPr>
          <a:xfrm>
            <a:off x="418980" y="3461487"/>
            <a:ext cx="5566824" cy="2919560"/>
            <a:chOff x="246840" y="1262225"/>
            <a:chExt cx="6832135" cy="3582575"/>
          </a:xfrm>
        </p:grpSpPr>
        <p:sp>
          <p:nvSpPr>
            <p:cNvPr id="438" name="Google Shape;438;p41"/>
            <p:cNvSpPr txBox="1"/>
            <p:nvPr/>
          </p:nvSpPr>
          <p:spPr>
            <a:xfrm>
              <a:off x="246840" y="1994500"/>
              <a:ext cx="24249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448" name="Google Shape;448;p41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9" name="Google Shape;449;p41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0" name="Google Shape;450;p41"/>
            <p:cNvSpPr txBox="1"/>
            <p:nvPr/>
          </p:nvSpPr>
          <p:spPr>
            <a:xfrm>
              <a:off x="2552860" y="3988600"/>
              <a:ext cx="3564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79BFC55B-8BF8-3A4B-B83B-ECA09B8B92E6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2129651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456" name="Google Shape;456;p42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Char char="-"/>
            </a:pPr>
            <a:endParaRPr lang="en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endParaRPr lang="en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Noise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Random variations in data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Bias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b="1" dirty="0">
                <a:solidFill>
                  <a:schemeClr val="dk1"/>
                </a:solidFill>
              </a:rPr>
              <a:t>Error from assumptions </a:t>
            </a:r>
            <a:r>
              <a:rPr lang="en" dirty="0">
                <a:solidFill>
                  <a:schemeClr val="dk1"/>
                </a:solidFill>
              </a:rPr>
              <a:t>model makes about data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Less complex algorithms -&gt; more assumptions about data</a:t>
            </a:r>
            <a:endParaRPr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Font typeface="Consolas"/>
              <a:buChar char="-"/>
            </a:pPr>
            <a:r>
              <a:rPr lang="en" dirty="0"/>
              <a:t>Variance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Algorithm’s </a:t>
            </a:r>
            <a:r>
              <a:rPr lang="en" b="1" dirty="0"/>
              <a:t>sensitivity to noise</a:t>
            </a:r>
            <a:endParaRPr b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More complex algorithms are more sensitive!</a:t>
            </a:r>
            <a:endParaRPr dirty="0"/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High variance hurts generalization</a:t>
            </a:r>
            <a:endParaRPr dirty="0"/>
          </a:p>
        </p:txBody>
      </p:sp>
      <p:sp>
        <p:nvSpPr>
          <p:cNvPr id="457" name="Google Shape;457;p42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E28EBC-AD49-134C-9784-E675628CC6F3}"/>
              </a:ext>
            </a:extLst>
          </p:cNvPr>
          <p:cNvSpPr/>
          <p:nvPr/>
        </p:nvSpPr>
        <p:spPr>
          <a:xfrm>
            <a:off x="1040525" y="1019834"/>
            <a:ext cx="10491514" cy="7636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5400" dirty="0"/>
              <a:t>Error = Noise + Bias + Variance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25A7CD-11A7-F643-AFA3-405EF2A6901D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446399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8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Linear regression</a:t>
            </a:r>
            <a:endParaRPr sz="4000"/>
          </a:p>
        </p:txBody>
      </p:sp>
      <p:sp>
        <p:nvSpPr>
          <p:cNvPr id="573" name="Google Shape;573;p48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574" name="Google Shape;574;p48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Char char="-"/>
            </a:pPr>
            <a:r>
              <a:rPr lang="en" dirty="0"/>
              <a:t>f*(x) = ax + b</a:t>
            </a:r>
            <a:endParaRPr dirty="0"/>
          </a:p>
          <a:p>
            <a:pPr>
              <a:buClr>
                <a:schemeClr val="dk1"/>
              </a:buClr>
              <a:buChar char="-"/>
            </a:pPr>
            <a:endParaRPr lang="en" b="1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b="1" dirty="0">
                <a:solidFill>
                  <a:schemeClr val="dk1"/>
                </a:solidFill>
              </a:rPr>
              <a:t>High bias</a:t>
            </a:r>
            <a:r>
              <a:rPr lang="en" dirty="0">
                <a:solidFill>
                  <a:schemeClr val="dk1"/>
                </a:solidFill>
              </a:rPr>
              <a:t>: linear assumption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endParaRPr lang="en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b="1" dirty="0">
                <a:solidFill>
                  <a:schemeClr val="dk1"/>
                </a:solidFill>
              </a:rPr>
              <a:t>Low variance</a:t>
            </a:r>
            <a:endParaRPr b="1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endParaRPr lang="en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Benefits: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Closed form solution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Fast to compute for new data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Weaknesses: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Not very powerful, assumes linear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Underfit more interesting data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75" name="Google Shape;575;p48"/>
          <p:cNvGrpSpPr/>
          <p:nvPr/>
        </p:nvGrpSpPr>
        <p:grpSpPr>
          <a:xfrm>
            <a:off x="6830901" y="4072943"/>
            <a:ext cx="5055105" cy="2621292"/>
            <a:chOff x="348786" y="1047100"/>
            <a:chExt cx="6895833" cy="3576439"/>
          </a:xfrm>
        </p:grpSpPr>
        <p:sp>
          <p:nvSpPr>
            <p:cNvPr id="576" name="Google Shape;576;p48"/>
            <p:cNvSpPr txBox="1"/>
            <p:nvPr/>
          </p:nvSpPr>
          <p:spPr>
            <a:xfrm>
              <a:off x="348786" y="1935481"/>
              <a:ext cx="24468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7" name="Google Shape;577;p48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8" name="Google Shape;578;p48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9" name="Google Shape;579;p48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0" name="Google Shape;580;p48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1" name="Google Shape;581;p48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2" name="Google Shape;582;p48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3" name="Google Shape;583;p48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4" name="Google Shape;584;p48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5" name="Google Shape;585;p48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586" name="Google Shape;586;p48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7" name="Google Shape;587;p48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88" name="Google Shape;588;p48"/>
            <p:cNvSpPr txBox="1"/>
            <p:nvPr/>
          </p:nvSpPr>
          <p:spPr>
            <a:xfrm>
              <a:off x="1756419" y="3767339"/>
              <a:ext cx="54882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89" name="Google Shape;589;p48"/>
            <p:cNvCxnSpPr/>
            <p:nvPr/>
          </p:nvCxnSpPr>
          <p:spPr>
            <a:xfrm rot="10800000" flipH="1">
              <a:off x="2028225" y="1047100"/>
              <a:ext cx="4944600" cy="3062400"/>
            </a:xfrm>
            <a:prstGeom prst="straightConnector1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F1A856C-2A69-DF40-9D1B-E4CBD80572DD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2081740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4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Nearest neighbor regression</a:t>
            </a:r>
            <a:endParaRPr sz="4000" dirty="0"/>
          </a:p>
        </p:txBody>
      </p:sp>
      <p:sp>
        <p:nvSpPr>
          <p:cNvPr id="685" name="Google Shape;685;p54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Char char="-"/>
            </a:pPr>
            <a:r>
              <a:rPr lang="en" dirty="0"/>
              <a:t>f*(x) = f(x’) for nearest x’ in training set</a:t>
            </a:r>
            <a:endParaRPr dirty="0"/>
          </a:p>
          <a:p>
            <a:pPr>
              <a:lnSpc>
                <a:spcPct val="115000"/>
              </a:lnSpc>
              <a:buChar char="-"/>
            </a:pPr>
            <a:r>
              <a:rPr lang="en" b="1" dirty="0"/>
              <a:t>Low bias</a:t>
            </a:r>
            <a:r>
              <a:rPr lang="en" dirty="0"/>
              <a:t>: no assumptions about data</a:t>
            </a:r>
            <a:endParaRPr dirty="0"/>
          </a:p>
          <a:p>
            <a:pPr>
              <a:lnSpc>
                <a:spcPct val="115000"/>
              </a:lnSpc>
              <a:buChar char="-"/>
            </a:pPr>
            <a:r>
              <a:rPr lang="en" b="1" dirty="0"/>
              <a:t>High variance</a:t>
            </a:r>
            <a:r>
              <a:rPr lang="en" dirty="0"/>
              <a:t>: very sensitive to training set</a:t>
            </a:r>
            <a:endParaRPr dirty="0"/>
          </a:p>
          <a:p>
            <a:pPr>
              <a:lnSpc>
                <a:spcPct val="115000"/>
              </a:lnSpc>
              <a:buChar char="-"/>
            </a:pPr>
            <a:r>
              <a:rPr lang="en" dirty="0"/>
              <a:t>Benefits: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Super easy to implement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Easy to understand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Arbitrarily powerful, </a:t>
            </a:r>
            <a:r>
              <a:rPr lang="en" dirty="0" err="1"/>
              <a:t>esp</a:t>
            </a:r>
            <a:br>
              <a:rPr lang="en" dirty="0"/>
            </a:br>
            <a:r>
              <a:rPr lang="en" dirty="0"/>
              <a:t>with lots of data</a:t>
            </a:r>
            <a:endParaRPr dirty="0"/>
          </a:p>
          <a:p>
            <a:pPr>
              <a:lnSpc>
                <a:spcPct val="115000"/>
              </a:lnSpc>
              <a:buChar char="-"/>
            </a:pPr>
            <a:r>
              <a:rPr lang="en" dirty="0"/>
              <a:t>Weaknesses: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Hard to scale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Prone to </a:t>
            </a:r>
            <a:r>
              <a:rPr lang="en" b="1" dirty="0"/>
              <a:t>overfitting</a:t>
            </a:r>
            <a:r>
              <a:rPr lang="en" dirty="0"/>
              <a:t> to noise</a:t>
            </a:r>
            <a:endParaRPr dirty="0"/>
          </a:p>
        </p:txBody>
      </p:sp>
      <p:sp>
        <p:nvSpPr>
          <p:cNvPr id="686" name="Google Shape;686;p54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687" name="Google Shape;687;p54"/>
          <p:cNvGrpSpPr/>
          <p:nvPr/>
        </p:nvGrpSpPr>
        <p:grpSpPr>
          <a:xfrm>
            <a:off x="6100798" y="3991697"/>
            <a:ext cx="5792796" cy="2702528"/>
            <a:chOff x="1560482" y="1987761"/>
            <a:chExt cx="6500968" cy="3032914"/>
          </a:xfrm>
        </p:grpSpPr>
        <p:grpSp>
          <p:nvGrpSpPr>
            <p:cNvPr id="688" name="Google Shape;688;p54"/>
            <p:cNvGrpSpPr/>
            <p:nvPr/>
          </p:nvGrpSpPr>
          <p:grpSpPr>
            <a:xfrm>
              <a:off x="1560482" y="1987761"/>
              <a:ext cx="6123258" cy="3032914"/>
              <a:chOff x="459846" y="1262225"/>
              <a:chExt cx="6784773" cy="3361314"/>
            </a:xfrm>
          </p:grpSpPr>
          <p:sp>
            <p:nvSpPr>
              <p:cNvPr id="689" name="Google Shape;689;p54"/>
              <p:cNvSpPr txBox="1"/>
              <p:nvPr/>
            </p:nvSpPr>
            <p:spPr>
              <a:xfrm>
                <a:off x="459846" y="1896187"/>
                <a:ext cx="2446800" cy="85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" sz="2400">
                    <a:latin typeface="Consolas"/>
                    <a:ea typeface="Consolas"/>
                    <a:cs typeface="Consolas"/>
                    <a:sym typeface="Consolas"/>
                  </a:rPr>
                  <a:t>f(x)</a:t>
                </a:r>
                <a:endParaRPr sz="24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90" name="Google Shape;690;p54"/>
              <p:cNvSpPr/>
              <p:nvPr/>
            </p:nvSpPr>
            <p:spPr>
              <a:xfrm>
                <a:off x="2671750" y="3544788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1" name="Google Shape;691;p54"/>
              <p:cNvSpPr/>
              <p:nvPr/>
            </p:nvSpPr>
            <p:spPr>
              <a:xfrm>
                <a:off x="2906650" y="2954838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2" name="Google Shape;692;p54"/>
              <p:cNvSpPr/>
              <p:nvPr/>
            </p:nvSpPr>
            <p:spPr>
              <a:xfrm>
                <a:off x="3665875" y="3024813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3" name="Google Shape;693;p54"/>
              <p:cNvSpPr/>
              <p:nvPr/>
            </p:nvSpPr>
            <p:spPr>
              <a:xfrm>
                <a:off x="3900775" y="2520638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4" name="Google Shape;694;p54"/>
              <p:cNvSpPr/>
              <p:nvPr/>
            </p:nvSpPr>
            <p:spPr>
              <a:xfrm>
                <a:off x="4606975" y="2425338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5" name="Google Shape;695;p54"/>
              <p:cNvSpPr/>
              <p:nvPr/>
            </p:nvSpPr>
            <p:spPr>
              <a:xfrm>
                <a:off x="4841875" y="1896188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6" name="Google Shape;696;p54"/>
              <p:cNvSpPr/>
              <p:nvPr/>
            </p:nvSpPr>
            <p:spPr>
              <a:xfrm>
                <a:off x="5468575" y="2068513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7" name="Google Shape;697;p54"/>
              <p:cNvSpPr/>
              <p:nvPr/>
            </p:nvSpPr>
            <p:spPr>
              <a:xfrm>
                <a:off x="5925875" y="1833613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>
                <a:off x="6160775" y="1262225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699" name="Google Shape;699;p54"/>
              <p:cNvCxnSpPr/>
              <p:nvPr/>
            </p:nvCxnSpPr>
            <p:spPr>
              <a:xfrm rot="10800000">
                <a:off x="1590775" y="1392050"/>
                <a:ext cx="0" cy="24921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00" name="Google Shape;700;p54"/>
              <p:cNvCxnSpPr/>
              <p:nvPr/>
            </p:nvCxnSpPr>
            <p:spPr>
              <a:xfrm>
                <a:off x="1590775" y="3884150"/>
                <a:ext cx="5488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701" name="Google Shape;701;p54"/>
              <p:cNvSpPr txBox="1"/>
              <p:nvPr/>
            </p:nvSpPr>
            <p:spPr>
              <a:xfrm>
                <a:off x="1756419" y="3767339"/>
                <a:ext cx="5488200" cy="85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" sz="2400"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endParaRPr sz="24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702" name="Google Shape;702;p54"/>
            <p:cNvSpPr/>
            <p:nvPr/>
          </p:nvSpPr>
          <p:spPr>
            <a:xfrm>
              <a:off x="3043250" y="2090362"/>
              <a:ext cx="5018200" cy="2064000"/>
            </a:xfrm>
            <a:custGeom>
              <a:avLst/>
              <a:gdLst/>
              <a:ahLst/>
              <a:cxnLst/>
              <a:rect l="l" t="t" r="r" b="b"/>
              <a:pathLst>
                <a:path w="200728" h="82560" extrusionOk="0">
                  <a:moveTo>
                    <a:pt x="0" y="82560"/>
                  </a:moveTo>
                  <a:lnTo>
                    <a:pt x="24926" y="82560"/>
                  </a:lnTo>
                  <a:lnTo>
                    <a:pt x="29014" y="82560"/>
                  </a:lnTo>
                  <a:lnTo>
                    <a:pt x="29014" y="61327"/>
                  </a:lnTo>
                  <a:lnTo>
                    <a:pt x="47874" y="61327"/>
                  </a:lnTo>
                  <a:lnTo>
                    <a:pt x="47874" y="63701"/>
                  </a:lnTo>
                  <a:lnTo>
                    <a:pt x="65414" y="63701"/>
                  </a:lnTo>
                  <a:lnTo>
                    <a:pt x="65414" y="45501"/>
                  </a:lnTo>
                  <a:lnTo>
                    <a:pt x="82559" y="45501"/>
                  </a:lnTo>
                  <a:lnTo>
                    <a:pt x="82559" y="42731"/>
                  </a:lnTo>
                  <a:lnTo>
                    <a:pt x="99309" y="42731"/>
                  </a:lnTo>
                  <a:lnTo>
                    <a:pt x="99309" y="22289"/>
                  </a:lnTo>
                  <a:lnTo>
                    <a:pt x="114212" y="22289"/>
                  </a:lnTo>
                  <a:lnTo>
                    <a:pt x="114212" y="28883"/>
                  </a:lnTo>
                  <a:lnTo>
                    <a:pt x="134917" y="28883"/>
                  </a:lnTo>
                  <a:lnTo>
                    <a:pt x="134917" y="20179"/>
                  </a:lnTo>
                  <a:lnTo>
                    <a:pt x="147447" y="20179"/>
                  </a:lnTo>
                  <a:lnTo>
                    <a:pt x="147447" y="0"/>
                  </a:lnTo>
                  <a:lnTo>
                    <a:pt x="200728" y="0"/>
                  </a:ln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15FAAD-278D-9547-B176-E6888D35FB76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3618087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A46C-6143-A64A-8405-5D1C04C4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70186" cy="1325563"/>
          </a:xfrm>
        </p:spPr>
        <p:txBody>
          <a:bodyPr/>
          <a:lstStyle/>
          <a:p>
            <a:r>
              <a:rPr lang="en-US" dirty="0"/>
              <a:t>ML as an Optimization problem: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3FFF6-0DF2-E84F-A5E9-E01CD4DFC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7CED96B-7F4F-E546-A0B8-1CA4BE6FE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7937"/>
            <a:ext cx="10515600" cy="22054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3C2275-31C7-C34C-8F28-27CF958A82CD}"/>
                  </a:ext>
                </a:extLst>
              </p:cNvPr>
              <p:cNvSpPr txBox="1"/>
              <p:nvPr/>
            </p:nvSpPr>
            <p:spPr>
              <a:xfrm rot="16200000">
                <a:off x="5958626" y="3186864"/>
                <a:ext cx="274748" cy="3242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3C2275-31C7-C34C-8F28-27CF958A8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958626" y="3186864"/>
                <a:ext cx="274748" cy="3242554"/>
              </a:xfrm>
              <a:prstGeom prst="rect">
                <a:avLst/>
              </a:prstGeom>
              <a:blipFill>
                <a:blip r:embed="rId3"/>
                <a:stretch>
                  <a:fillRect l="-231518" t="-2109091" r="-329961" b="-220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73468E9-5F4C-F741-B15B-BCD2B823028B}"/>
              </a:ext>
            </a:extLst>
          </p:cNvPr>
          <p:cNvSpPr txBox="1"/>
          <p:nvPr/>
        </p:nvSpPr>
        <p:spPr>
          <a:xfrm>
            <a:off x="3309937" y="4945515"/>
            <a:ext cx="557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Model’s squared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15F47-47B1-C647-B635-E3A377EDC675}"/>
              </a:ext>
            </a:extLst>
          </p:cNvPr>
          <p:cNvSpPr txBox="1"/>
          <p:nvPr/>
        </p:nvSpPr>
        <p:spPr>
          <a:xfrm>
            <a:off x="-365592" y="1598814"/>
            <a:ext cx="557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minimize: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DE37FF8-A8AB-1549-8D9A-9197C4502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9130" y="4428190"/>
            <a:ext cx="3020399" cy="220547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3DC3EB-32C1-0A4C-B573-22B4208D6316}"/>
              </a:ext>
            </a:extLst>
          </p:cNvPr>
          <p:cNvSpPr txBox="1"/>
          <p:nvPr/>
        </p:nvSpPr>
        <p:spPr>
          <a:xfrm>
            <a:off x="7391399" y="4945515"/>
            <a:ext cx="557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Penalty 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18BAFF-AAC2-D345-AFBD-C33FE1E26F2C}"/>
                  </a:ext>
                </a:extLst>
              </p:cNvPr>
              <p:cNvSpPr txBox="1"/>
              <p:nvPr/>
            </p:nvSpPr>
            <p:spPr>
              <a:xfrm rot="16200000">
                <a:off x="10040087" y="3196882"/>
                <a:ext cx="274748" cy="3242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6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6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18BAFF-AAC2-D345-AFBD-C33FE1E26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040087" y="3196882"/>
                <a:ext cx="274748" cy="3242554"/>
              </a:xfrm>
              <a:prstGeom prst="rect">
                <a:avLst/>
              </a:prstGeom>
              <a:blipFill>
                <a:blip r:embed="rId5"/>
                <a:stretch>
                  <a:fillRect l="-233203" t="-2109091" r="-331250" b="-220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997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DFE1F3-10E8-D84E-9FCE-0FA3E9D371A9}"/>
              </a:ext>
            </a:extLst>
          </p:cNvPr>
          <p:cNvSpPr/>
          <p:nvPr/>
        </p:nvSpPr>
        <p:spPr>
          <a:xfrm>
            <a:off x="1645920" y="3484410"/>
            <a:ext cx="8900160" cy="20385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06DE6-34F1-F846-A729-7FB2B915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7" y="-143220"/>
            <a:ext cx="1317616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ML as an Optimization problem: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4153"/>
                <a:ext cx="10515600" cy="570144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baseline="-25000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baseline="-25000" dirty="0" err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i="1" baseline="-25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Maximum Likelihood Estimation (MLE)</a:t>
                </a:r>
              </a:p>
              <a:p>
                <a:pPr marL="0" indent="0">
                  <a:buNone/>
                </a:pPr>
                <a:r>
                  <a:rPr lang="en-US" dirty="0"/>
                  <a:t>	Likelihood of observing the data for a given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MLE seeks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that </a:t>
                </a:r>
                <a:r>
                  <a:rPr lang="en-US" dirty="0">
                    <a:solidFill>
                      <a:schemeClr val="bg1"/>
                    </a:solidFill>
                  </a:rPr>
                  <a:t>maximize the likelihood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The optimal parameters,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can be </a:t>
                </a:r>
                <a:r>
                  <a:rPr lang="en-US" dirty="0">
                    <a:solidFill>
                      <a:schemeClr val="accent1"/>
                    </a:solidFill>
                  </a:rPr>
                  <a:t>found by optimization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4153"/>
                <a:ext cx="10515600" cy="5701440"/>
              </a:xfrm>
              <a:blipFill>
                <a:blip r:embed="rId3"/>
                <a:stretch>
                  <a:fillRect l="-1086" t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2724FAD-6FE7-8C4D-BBA5-254B8EC869EC}"/>
              </a:ext>
            </a:extLst>
          </p:cNvPr>
          <p:cNvSpPr/>
          <p:nvPr/>
        </p:nvSpPr>
        <p:spPr>
          <a:xfrm>
            <a:off x="5043054" y="1924217"/>
            <a:ext cx="72653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i</a:t>
            </a:r>
            <a:r>
              <a:rPr lang="en-US" sz="2400" dirty="0"/>
              <a:t>: example with d attributes (age, #pregnancies, …)</a:t>
            </a:r>
          </a:p>
          <a:p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: cervical cancer diagnosis (0 or 1)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BCA816-A137-C241-B9A0-A5BB1A760E28}"/>
              </a:ext>
            </a:extLst>
          </p:cNvPr>
          <p:cNvCxnSpPr/>
          <p:nvPr/>
        </p:nvCxnSpPr>
        <p:spPr>
          <a:xfrm>
            <a:off x="4926675" y="1936686"/>
            <a:ext cx="0" cy="830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0718C6-7C3B-0B42-9B07-8CA12783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37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31C7D67-6953-0D4F-872A-72846F3BA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438" y="114778"/>
            <a:ext cx="83312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Convexity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54ED3C60-4ECD-3340-BA1E-0FF1B85127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6900" y="1195866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dirty="0"/>
              <a:t>Graphically… which of these is convex?</a:t>
            </a:r>
          </a:p>
        </p:txBody>
      </p:sp>
      <p:sp>
        <p:nvSpPr>
          <p:cNvPr id="19460" name="Freeform 16">
            <a:extLst>
              <a:ext uri="{FF2B5EF4-FFF2-40B4-BE49-F238E27FC236}">
                <a16:creationId xmlns:a16="http://schemas.microsoft.com/office/drawing/2014/main" id="{76C73C29-7EC3-424B-9D04-B37A2F8B638F}"/>
              </a:ext>
            </a:extLst>
          </p:cNvPr>
          <p:cNvSpPr>
            <a:spLocks/>
          </p:cNvSpPr>
          <p:nvPr/>
        </p:nvSpPr>
        <p:spPr bwMode="auto">
          <a:xfrm>
            <a:off x="2149475" y="2151064"/>
            <a:ext cx="1930400" cy="4117975"/>
          </a:xfrm>
          <a:custGeom>
            <a:avLst/>
            <a:gdLst>
              <a:gd name="T0" fmla="*/ 0 w 1216"/>
              <a:gd name="T1" fmla="*/ 2147483646 h 2594"/>
              <a:gd name="T2" fmla="*/ 2147483646 w 1216"/>
              <a:gd name="T3" fmla="*/ 2147483646 h 2594"/>
              <a:gd name="T4" fmla="*/ 2147483646 w 1216"/>
              <a:gd name="T5" fmla="*/ 2147483646 h 2594"/>
              <a:gd name="T6" fmla="*/ 2147483646 w 1216"/>
              <a:gd name="T7" fmla="*/ 0 h 259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16" h="2594">
                <a:moveTo>
                  <a:pt x="0" y="37"/>
                </a:moveTo>
                <a:cubicBezTo>
                  <a:pt x="23" y="614"/>
                  <a:pt x="46" y="1191"/>
                  <a:pt x="183" y="1573"/>
                </a:cubicBezTo>
                <a:cubicBezTo>
                  <a:pt x="320" y="1955"/>
                  <a:pt x="651" y="2594"/>
                  <a:pt x="823" y="2332"/>
                </a:cubicBezTo>
                <a:cubicBezTo>
                  <a:pt x="995" y="2070"/>
                  <a:pt x="1105" y="1035"/>
                  <a:pt x="1216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9654" name="Picture 22" descr="MCj04346650000[1]">
            <a:extLst>
              <a:ext uri="{FF2B5EF4-FFF2-40B4-BE49-F238E27FC236}">
                <a16:creationId xmlns:a16="http://schemas.microsoft.com/office/drawing/2014/main" id="{59131B34-D957-4846-9DC5-5257B28D0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488" y="5919789"/>
            <a:ext cx="53975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6" name="Rectangle 23">
            <a:extLst>
              <a:ext uri="{FF2B5EF4-FFF2-40B4-BE49-F238E27FC236}">
                <a16:creationId xmlns:a16="http://schemas.microsoft.com/office/drawing/2014/main" id="{B249CEB4-06DE-D047-A93C-09ECAFFC6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838" y="6078538"/>
            <a:ext cx="361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ym typeface="Symbol" pitchFamily="2" charset="2"/>
              </a:rPr>
              <a:t>w</a:t>
            </a:r>
          </a:p>
        </p:txBody>
      </p:sp>
      <p:grpSp>
        <p:nvGrpSpPr>
          <p:cNvPr id="69668" name="Group 36">
            <a:extLst>
              <a:ext uri="{FF2B5EF4-FFF2-40B4-BE49-F238E27FC236}">
                <a16:creationId xmlns:a16="http://schemas.microsoft.com/office/drawing/2014/main" id="{E588997B-4691-F74A-86AA-08EA4CD59CD2}"/>
              </a:ext>
            </a:extLst>
          </p:cNvPr>
          <p:cNvGrpSpPr>
            <a:grpSpLocks/>
          </p:cNvGrpSpPr>
          <p:nvPr/>
        </p:nvGrpSpPr>
        <p:grpSpPr bwMode="auto">
          <a:xfrm>
            <a:off x="6989764" y="2179638"/>
            <a:ext cx="1303337" cy="4265612"/>
            <a:chOff x="3524" y="1481"/>
            <a:chExt cx="821" cy="2687"/>
          </a:xfrm>
        </p:grpSpPr>
        <p:sp>
          <p:nvSpPr>
            <p:cNvPr id="19484" name="Line 12">
              <a:extLst>
                <a:ext uri="{FF2B5EF4-FFF2-40B4-BE49-F238E27FC236}">
                  <a16:creationId xmlns:a16="http://schemas.microsoft.com/office/drawing/2014/main" id="{0085938C-1095-C343-8C43-8B9300954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4" y="1504"/>
              <a:ext cx="440" cy="2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5" name="Line 14">
              <a:extLst>
                <a:ext uri="{FF2B5EF4-FFF2-40B4-BE49-F238E27FC236}">
                  <a16:creationId xmlns:a16="http://schemas.microsoft.com/office/drawing/2014/main" id="{85E9AD4A-C660-EE4D-B245-6D6D5FF559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70" y="1481"/>
              <a:ext cx="375" cy="23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6" name="Rectangle 25">
              <a:extLst>
                <a:ext uri="{FF2B5EF4-FFF2-40B4-BE49-F238E27FC236}">
                  <a16:creationId xmlns:a16="http://schemas.microsoft.com/office/drawing/2014/main" id="{A93F5A53-2A1C-C849-9894-93E358D6D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3937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ym typeface="Symbol" pitchFamily="2" charset="2"/>
                </a:rPr>
                <a:t>w</a:t>
              </a:r>
            </a:p>
          </p:txBody>
        </p:sp>
      </p:grpSp>
      <p:grpSp>
        <p:nvGrpSpPr>
          <p:cNvPr id="69669" name="Group 37">
            <a:extLst>
              <a:ext uri="{FF2B5EF4-FFF2-40B4-BE49-F238E27FC236}">
                <a16:creationId xmlns:a16="http://schemas.microsoft.com/office/drawing/2014/main" id="{C391F239-4436-C943-A0EA-DB6F27B23270}"/>
              </a:ext>
            </a:extLst>
          </p:cNvPr>
          <p:cNvGrpSpPr>
            <a:grpSpLocks/>
          </p:cNvGrpSpPr>
          <p:nvPr/>
        </p:nvGrpSpPr>
        <p:grpSpPr bwMode="auto">
          <a:xfrm>
            <a:off x="8535989" y="2136776"/>
            <a:ext cx="1843087" cy="4308475"/>
            <a:chOff x="4498" y="1454"/>
            <a:chExt cx="1161" cy="2714"/>
          </a:xfrm>
        </p:grpSpPr>
        <p:sp>
          <p:nvSpPr>
            <p:cNvPr id="19482" name="Freeform 17">
              <a:extLst>
                <a:ext uri="{FF2B5EF4-FFF2-40B4-BE49-F238E27FC236}">
                  <a16:creationId xmlns:a16="http://schemas.microsoft.com/office/drawing/2014/main" id="{90D6832F-8753-C443-AC12-22A920F49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8" y="1454"/>
              <a:ext cx="1161" cy="2583"/>
            </a:xfrm>
            <a:custGeom>
              <a:avLst/>
              <a:gdLst>
                <a:gd name="T0" fmla="*/ 0 w 1161"/>
                <a:gd name="T1" fmla="*/ 18 h 2583"/>
                <a:gd name="T2" fmla="*/ 201 w 1161"/>
                <a:gd name="T3" fmla="*/ 887 h 2583"/>
                <a:gd name="T4" fmla="*/ 494 w 1161"/>
                <a:gd name="T5" fmla="*/ 1079 h 2583"/>
                <a:gd name="T6" fmla="*/ 741 w 1161"/>
                <a:gd name="T7" fmla="*/ 2112 h 2583"/>
                <a:gd name="T8" fmla="*/ 1033 w 1161"/>
                <a:gd name="T9" fmla="*/ 2231 h 2583"/>
                <a:gd name="T10" fmla="*/ 1161 w 1161"/>
                <a:gd name="T11" fmla="*/ 0 h 2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61" h="2583">
                  <a:moveTo>
                    <a:pt x="0" y="18"/>
                  </a:moveTo>
                  <a:cubicBezTo>
                    <a:pt x="59" y="364"/>
                    <a:pt x="119" y="710"/>
                    <a:pt x="201" y="887"/>
                  </a:cubicBezTo>
                  <a:cubicBezTo>
                    <a:pt x="283" y="1064"/>
                    <a:pt x="404" y="875"/>
                    <a:pt x="494" y="1079"/>
                  </a:cubicBezTo>
                  <a:cubicBezTo>
                    <a:pt x="584" y="1283"/>
                    <a:pt x="651" y="1920"/>
                    <a:pt x="741" y="2112"/>
                  </a:cubicBezTo>
                  <a:cubicBezTo>
                    <a:pt x="831" y="2304"/>
                    <a:pt x="963" y="2583"/>
                    <a:pt x="1033" y="2231"/>
                  </a:cubicBezTo>
                  <a:cubicBezTo>
                    <a:pt x="1103" y="1879"/>
                    <a:pt x="1132" y="939"/>
                    <a:pt x="1161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3" name="Rectangle 26">
              <a:extLst>
                <a:ext uri="{FF2B5EF4-FFF2-40B4-BE49-F238E27FC236}">
                  <a16:creationId xmlns:a16="http://schemas.microsoft.com/office/drawing/2014/main" id="{4062F5D4-ADD0-FE42-B476-79DA36F9A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1" y="3937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ym typeface="Symbol" pitchFamily="2" charset="2"/>
                </a:rPr>
                <a:t>w</a:t>
              </a:r>
            </a:p>
          </p:txBody>
        </p:sp>
      </p:grpSp>
      <p:sp>
        <p:nvSpPr>
          <p:cNvPr id="19469" name="Rectangle 27">
            <a:extLst>
              <a:ext uri="{FF2B5EF4-FFF2-40B4-BE49-F238E27FC236}">
                <a16:creationId xmlns:a16="http://schemas.microsoft.com/office/drawing/2014/main" id="{D952A998-CDDA-1643-9F96-2CBE6895F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993" y="3525322"/>
            <a:ext cx="7232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ym typeface="Symbol" pitchFamily="2" charset="2"/>
              </a:rPr>
              <a:t>Loss</a:t>
            </a:r>
          </a:p>
        </p:txBody>
      </p:sp>
      <p:sp>
        <p:nvSpPr>
          <p:cNvPr id="19470" name="Line 31">
            <a:extLst>
              <a:ext uri="{FF2B5EF4-FFF2-40B4-BE49-F238E27FC236}">
                <a16:creationId xmlns:a16="http://schemas.microsoft.com/office/drawing/2014/main" id="{1D4F2A60-369A-0344-9AF2-53EE36A7B8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90725" y="3138489"/>
            <a:ext cx="0" cy="985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9665" name="Picture 33" descr="MCj04346650000[1]">
            <a:extLst>
              <a:ext uri="{FF2B5EF4-FFF2-40B4-BE49-F238E27FC236}">
                <a16:creationId xmlns:a16="http://schemas.microsoft.com/office/drawing/2014/main" id="{C26C5860-A6E4-1C49-8A6A-C5FDFC25C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775" y="5913439"/>
            <a:ext cx="53975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66" name="Picture 34" descr="MCj04325370000[1]">
            <a:extLst>
              <a:ext uri="{FF2B5EF4-FFF2-40B4-BE49-F238E27FC236}">
                <a16:creationId xmlns:a16="http://schemas.microsoft.com/office/drawing/2014/main" id="{F738AAB1-8F8A-734A-A213-5DA866452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989" y="5943601"/>
            <a:ext cx="4286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9674" name="Group 42">
            <a:extLst>
              <a:ext uri="{FF2B5EF4-FFF2-40B4-BE49-F238E27FC236}">
                <a16:creationId xmlns:a16="http://schemas.microsoft.com/office/drawing/2014/main" id="{AFC18A42-8B56-DB47-9DB1-B2273D915197}"/>
              </a:ext>
            </a:extLst>
          </p:cNvPr>
          <p:cNvGrpSpPr>
            <a:grpSpLocks/>
          </p:cNvGrpSpPr>
          <p:nvPr/>
        </p:nvGrpSpPr>
        <p:grpSpPr bwMode="auto">
          <a:xfrm>
            <a:off x="4635500" y="2171700"/>
            <a:ext cx="1760538" cy="4273550"/>
            <a:chOff x="2041" y="1368"/>
            <a:chExt cx="1109" cy="2692"/>
          </a:xfrm>
        </p:grpSpPr>
        <p:sp>
          <p:nvSpPr>
            <p:cNvPr id="19477" name="Line 6">
              <a:extLst>
                <a:ext uri="{FF2B5EF4-FFF2-40B4-BE49-F238E27FC236}">
                  <a16:creationId xmlns:a16="http://schemas.microsoft.com/office/drawing/2014/main" id="{EA7E18CA-7B12-DA40-9A18-A231AE6E34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1" y="1382"/>
              <a:ext cx="246" cy="16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8" name="Line 8">
              <a:extLst>
                <a:ext uri="{FF2B5EF4-FFF2-40B4-BE49-F238E27FC236}">
                  <a16:creationId xmlns:a16="http://schemas.microsoft.com/office/drawing/2014/main" id="{BD0E2DB1-42EB-C242-A196-73267E4150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68" y="1368"/>
              <a:ext cx="82" cy="9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9" name="Line 9">
              <a:extLst>
                <a:ext uri="{FF2B5EF4-FFF2-40B4-BE49-F238E27FC236}">
                  <a16:creationId xmlns:a16="http://schemas.microsoft.com/office/drawing/2014/main" id="{1DB31E9A-4AD3-204E-903C-1E224E2FE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1" y="2338"/>
              <a:ext cx="208" cy="6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0" name="Rectangle 24">
              <a:extLst>
                <a:ext uri="{FF2B5EF4-FFF2-40B4-BE49-F238E27FC236}">
                  <a16:creationId xmlns:a16="http://schemas.microsoft.com/office/drawing/2014/main" id="{98E893A5-FA1C-C049-93B4-8E25A775E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1" y="3829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ym typeface="Symbol" pitchFamily="2" charset="2"/>
                </a:rPr>
                <a:t>w</a:t>
              </a:r>
            </a:p>
          </p:txBody>
        </p:sp>
        <p:sp>
          <p:nvSpPr>
            <p:cNvPr id="19481" name="Freeform 41">
              <a:extLst>
                <a:ext uri="{FF2B5EF4-FFF2-40B4-BE49-F238E27FC236}">
                  <a16:creationId xmlns:a16="http://schemas.microsoft.com/office/drawing/2014/main" id="{CE7D1584-693F-934F-A457-A293A1542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3016"/>
              <a:ext cx="568" cy="499"/>
            </a:xfrm>
            <a:custGeom>
              <a:avLst/>
              <a:gdLst>
                <a:gd name="T0" fmla="*/ 0 w 568"/>
                <a:gd name="T1" fmla="*/ 0 h 499"/>
                <a:gd name="T2" fmla="*/ 186 w 568"/>
                <a:gd name="T3" fmla="*/ 499 h 499"/>
                <a:gd name="T4" fmla="*/ 568 w 568"/>
                <a:gd name="T5" fmla="*/ 0 h 49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8" h="499">
                  <a:moveTo>
                    <a:pt x="0" y="0"/>
                  </a:moveTo>
                  <a:cubicBezTo>
                    <a:pt x="45" y="249"/>
                    <a:pt x="91" y="499"/>
                    <a:pt x="186" y="499"/>
                  </a:cubicBezTo>
                  <a:cubicBezTo>
                    <a:pt x="281" y="499"/>
                    <a:pt x="424" y="249"/>
                    <a:pt x="56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9675" name="Picture 43" descr="MCj04346650000[1]">
            <a:extLst>
              <a:ext uri="{FF2B5EF4-FFF2-40B4-BE49-F238E27FC236}">
                <a16:creationId xmlns:a16="http://schemas.microsoft.com/office/drawing/2014/main" id="{EAF429A5-D8A8-2942-B7B7-091A6CBBB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5984875"/>
            <a:ext cx="5397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C4819E-D9BC-924F-9094-D417F88A2A20}"/>
              </a:ext>
            </a:extLst>
          </p:cNvPr>
          <p:cNvSpPr/>
          <p:nvPr/>
        </p:nvSpPr>
        <p:spPr>
          <a:xfrm>
            <a:off x="7995445" y="414417"/>
            <a:ext cx="3599655" cy="128344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/>
              <a:t>For convex problems, gradient descent gets us to </a:t>
            </a:r>
            <a:r>
              <a:rPr lang="en-US" altLang="en-US" b="1" dirty="0"/>
              <a:t>global minima</a:t>
            </a:r>
            <a:r>
              <a:rPr lang="en-US" altLang="en-US" dirty="0"/>
              <a:t>.  It’s that easy!</a:t>
            </a:r>
          </a:p>
        </p:txBody>
      </p:sp>
    </p:spTree>
    <p:extLst>
      <p:ext uri="{BB962C8B-B14F-4D97-AF65-F5344CB8AC3E}">
        <p14:creationId xmlns:p14="http://schemas.microsoft.com/office/powerpoint/2010/main" val="156284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31C7D67-6953-0D4F-872A-72846F3BA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438" y="114778"/>
            <a:ext cx="83312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Non-convexity</a:t>
            </a:r>
          </a:p>
        </p:txBody>
      </p:sp>
      <p:sp>
        <p:nvSpPr>
          <p:cNvPr id="19469" name="Rectangle 27">
            <a:extLst>
              <a:ext uri="{FF2B5EF4-FFF2-40B4-BE49-F238E27FC236}">
                <a16:creationId xmlns:a16="http://schemas.microsoft.com/office/drawing/2014/main" id="{D952A998-CDDA-1643-9F96-2CBE6895F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993" y="3525322"/>
            <a:ext cx="7232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ym typeface="Symbol" pitchFamily="2" charset="2"/>
              </a:rPr>
              <a:t>Loss</a:t>
            </a:r>
          </a:p>
        </p:txBody>
      </p:sp>
      <p:sp>
        <p:nvSpPr>
          <p:cNvPr id="19470" name="Line 31">
            <a:extLst>
              <a:ext uri="{FF2B5EF4-FFF2-40B4-BE49-F238E27FC236}">
                <a16:creationId xmlns:a16="http://schemas.microsoft.com/office/drawing/2014/main" id="{1D4F2A60-369A-0344-9AF2-53EE36A7B8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90725" y="3138489"/>
            <a:ext cx="0" cy="985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C4819E-D9BC-924F-9094-D417F88A2A20}"/>
              </a:ext>
            </a:extLst>
          </p:cNvPr>
          <p:cNvSpPr/>
          <p:nvPr/>
        </p:nvSpPr>
        <p:spPr>
          <a:xfrm>
            <a:off x="4487916" y="309227"/>
            <a:ext cx="6840156" cy="131105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US" sz="3200" dirty="0"/>
              <a:t>Usually no easy way to find global or local optima, harder to optimize</a:t>
            </a:r>
          </a:p>
        </p:txBody>
      </p:sp>
      <p:sp>
        <p:nvSpPr>
          <p:cNvPr id="27" name="Google Shape;610;p50">
            <a:extLst>
              <a:ext uri="{FF2B5EF4-FFF2-40B4-BE49-F238E27FC236}">
                <a16:creationId xmlns:a16="http://schemas.microsoft.com/office/drawing/2014/main" id="{41894C22-BBC9-C147-BEBB-C6D09D7C330F}"/>
              </a:ext>
            </a:extLst>
          </p:cNvPr>
          <p:cNvSpPr/>
          <p:nvPr/>
        </p:nvSpPr>
        <p:spPr>
          <a:xfrm>
            <a:off x="2369585" y="1678231"/>
            <a:ext cx="9352139" cy="4292687"/>
          </a:xfrm>
          <a:custGeom>
            <a:avLst/>
            <a:gdLst/>
            <a:ahLst/>
            <a:cxnLst/>
            <a:rect l="l" t="t" r="r" b="b"/>
            <a:pathLst>
              <a:path w="110255" h="70600" extrusionOk="0">
                <a:moveTo>
                  <a:pt x="0" y="33235"/>
                </a:moveTo>
                <a:cubicBezTo>
                  <a:pt x="2286" y="37895"/>
                  <a:pt x="9935" y="63041"/>
                  <a:pt x="13716" y="61195"/>
                </a:cubicBezTo>
                <a:cubicBezTo>
                  <a:pt x="17497" y="59349"/>
                  <a:pt x="19695" y="25410"/>
                  <a:pt x="22684" y="22157"/>
                </a:cubicBezTo>
                <a:cubicBezTo>
                  <a:pt x="25673" y="18904"/>
                  <a:pt x="28487" y="40445"/>
                  <a:pt x="31652" y="41676"/>
                </a:cubicBezTo>
                <a:cubicBezTo>
                  <a:pt x="34817" y="42907"/>
                  <a:pt x="35960" y="24794"/>
                  <a:pt x="41675" y="29542"/>
                </a:cubicBezTo>
                <a:cubicBezTo>
                  <a:pt x="47390" y="34290"/>
                  <a:pt x="54512" y="75087"/>
                  <a:pt x="65942" y="70163"/>
                </a:cubicBezTo>
                <a:cubicBezTo>
                  <a:pt x="77372" y="65239"/>
                  <a:pt x="102870" y="11694"/>
                  <a:pt x="110255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stealth" w="med" len="med"/>
            <a:tailEnd type="stealth" w="med" len="med"/>
          </a:ln>
        </p:spPr>
      </p:sp>
    </p:spTree>
    <p:extLst>
      <p:ext uri="{BB962C8B-B14F-4D97-AF65-F5344CB8AC3E}">
        <p14:creationId xmlns:p14="http://schemas.microsoft.com/office/powerpoint/2010/main" val="363284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29ED-95DB-5B4B-B1D4-CD1056A2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E73E-54AE-BD4F-BCAE-66FC0CE8A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1761" y="1825625"/>
            <a:ext cx="578847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DE054-A08D-AF4C-984C-F8EE9682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38665D-5CB3-0E46-AA68-887F01BE7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88" y="344488"/>
            <a:ext cx="5143500" cy="1346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24F62B-8DA7-8040-8347-8C0440A40F5D}"/>
              </a:ext>
            </a:extLst>
          </p:cNvPr>
          <p:cNvSpPr txBox="1"/>
          <p:nvPr/>
        </p:nvSpPr>
        <p:spPr>
          <a:xfrm>
            <a:off x="4714851" y="163552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highlight>
                  <a:srgbClr val="00FF00"/>
                </a:highlight>
              </a:rPr>
              <a:t>Loss Function!</a:t>
            </a:r>
          </a:p>
        </p:txBody>
      </p:sp>
    </p:spTree>
    <p:extLst>
      <p:ext uri="{BB962C8B-B14F-4D97-AF65-F5344CB8AC3E}">
        <p14:creationId xmlns:p14="http://schemas.microsoft.com/office/powerpoint/2010/main" val="1357441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95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Gradient descent</a:t>
            </a:r>
            <a:endParaRPr sz="4000" dirty="0"/>
          </a:p>
        </p:txBody>
      </p:sp>
      <p:sp>
        <p:nvSpPr>
          <p:cNvPr id="1327" name="Google Shape;1327;p95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some loss function 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), gradient ∇L(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 points towards in direction of steepest ascent.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In 1d, either points left or right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328" name="Google Shape;1328;p95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29" name="Google Shape;1329;p95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BA4736-7BA4-B24C-8A27-D1DBF668DB21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956928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96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335" name="Google Shape;1335;p96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some loss function 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), gradient ∇L(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 points towards in direction of steepest ascent.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In 1d, either points left or right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336" name="Google Shape;1336;p96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7" name="Google Shape;1337;p96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38" name="Google Shape;1338;p96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7EFCA0-A97D-A749-8783-DCB16EFD221F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4016903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97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344" name="Google Shape;1344;p97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some loss function 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), gradient ∇L(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 points towards in direction of steepest ascent.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In 1d, either points left or right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345" name="Google Shape;1345;p97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6" name="Google Shape;1346;p97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47" name="Google Shape;1347;p97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48" name="Google Shape;1348;p97"/>
          <p:cNvCxnSpPr/>
          <p:nvPr/>
        </p:nvCxnSpPr>
        <p:spPr>
          <a:xfrm rot="10800000">
            <a:off x="5257616" y="4255403"/>
            <a:ext cx="8208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3DF6617-E8FE-444A-B68B-DBE1EFB5196A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3418575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98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354" name="Google Shape;1354;p98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some loss function 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), gradient ∇L(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 points towards in direction of steepest ascent.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In 1d, either points left or right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355" name="Google Shape;1355;p98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6" name="Google Shape;1356;p98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57" name="Google Shape;1357;p98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58" name="Google Shape;1358;p98"/>
          <p:cNvCxnSpPr/>
          <p:nvPr/>
        </p:nvCxnSpPr>
        <p:spPr>
          <a:xfrm rot="10800000">
            <a:off x="5257616" y="4255403"/>
            <a:ext cx="8208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9" name="Google Shape;1359;p98"/>
          <p:cNvSpPr/>
          <p:nvPr/>
        </p:nvSpPr>
        <p:spPr>
          <a:xfrm>
            <a:off x="6899216" y="5531369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0" name="Google Shape;1360;p98"/>
          <p:cNvCxnSpPr/>
          <p:nvPr/>
        </p:nvCxnSpPr>
        <p:spPr>
          <a:xfrm rot="10800000">
            <a:off x="6348216" y="5636769"/>
            <a:ext cx="6564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1" name="Google Shape;1361;p98"/>
          <p:cNvSpPr/>
          <p:nvPr/>
        </p:nvSpPr>
        <p:spPr>
          <a:xfrm flipH="1">
            <a:off x="9022683" y="5840069"/>
            <a:ext cx="210800" cy="210800"/>
          </a:xfrm>
          <a:prstGeom prst="ellipse">
            <a:avLst/>
          </a:prstGeom>
          <a:solidFill>
            <a:srgbClr val="0000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2" name="Google Shape;1362;p98"/>
          <p:cNvCxnSpPr/>
          <p:nvPr/>
        </p:nvCxnSpPr>
        <p:spPr>
          <a:xfrm>
            <a:off x="9128083" y="5945469"/>
            <a:ext cx="684000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3" name="Google Shape;1363;p98"/>
          <p:cNvSpPr/>
          <p:nvPr/>
        </p:nvSpPr>
        <p:spPr>
          <a:xfrm flipH="1">
            <a:off x="9982016" y="4569185"/>
            <a:ext cx="210800" cy="210800"/>
          </a:xfrm>
          <a:prstGeom prst="ellipse">
            <a:avLst/>
          </a:prstGeom>
          <a:solidFill>
            <a:srgbClr val="0000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4" name="Google Shape;1364;p98"/>
          <p:cNvCxnSpPr/>
          <p:nvPr/>
        </p:nvCxnSpPr>
        <p:spPr>
          <a:xfrm>
            <a:off x="10087416" y="4674585"/>
            <a:ext cx="684000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5" name="Google Shape;1365;p98"/>
          <p:cNvSpPr/>
          <p:nvPr/>
        </p:nvSpPr>
        <p:spPr>
          <a:xfrm>
            <a:off x="7744267" y="63483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6" name="Google Shape;1366;p98"/>
          <p:cNvCxnSpPr/>
          <p:nvPr/>
        </p:nvCxnSpPr>
        <p:spPr>
          <a:xfrm rot="10800000">
            <a:off x="7464867" y="6453703"/>
            <a:ext cx="3848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7" name="Google Shape;1367;p98"/>
          <p:cNvSpPr/>
          <p:nvPr/>
        </p:nvSpPr>
        <p:spPr>
          <a:xfrm flipH="1">
            <a:off x="8426497" y="6348303"/>
            <a:ext cx="210800" cy="210800"/>
          </a:xfrm>
          <a:prstGeom prst="ellipse">
            <a:avLst/>
          </a:prstGeom>
          <a:solidFill>
            <a:srgbClr val="0000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8" name="Google Shape;1368;p98"/>
          <p:cNvCxnSpPr/>
          <p:nvPr/>
        </p:nvCxnSpPr>
        <p:spPr>
          <a:xfrm>
            <a:off x="8531897" y="6453703"/>
            <a:ext cx="401200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D5C6231-189D-204C-8C98-75967BA57B68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3006211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99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374" name="Google Shape;1374;p99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some loss function 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), gradient ∇L(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 points towards in direction of steepest ascent.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In 1d, either points left or right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Algorithm: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Take derivative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Move slightly in other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direction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Repeat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375" name="Google Shape;1375;p99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6" name="Google Shape;1376;p99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77" name="Google Shape;1377;p99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78" name="Google Shape;1378;p99"/>
          <p:cNvCxnSpPr/>
          <p:nvPr/>
        </p:nvCxnSpPr>
        <p:spPr>
          <a:xfrm rot="10800000">
            <a:off x="5257616" y="4255403"/>
            <a:ext cx="8208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9" name="Google Shape;1379;p99"/>
          <p:cNvCxnSpPr>
            <a:stCxn id="1377" idx="6"/>
          </p:cNvCxnSpPr>
          <p:nvPr/>
        </p:nvCxnSpPr>
        <p:spPr>
          <a:xfrm>
            <a:off x="6183816" y="4255403"/>
            <a:ext cx="37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0" name="Google Shape;1380;p99"/>
          <p:cNvCxnSpPr/>
          <p:nvPr/>
        </p:nvCxnSpPr>
        <p:spPr>
          <a:xfrm>
            <a:off x="6559016" y="4287903"/>
            <a:ext cx="0" cy="51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1" name="Google Shape;1381;p99"/>
          <p:cNvSpPr/>
          <p:nvPr/>
        </p:nvSpPr>
        <p:spPr>
          <a:xfrm>
            <a:off x="6453616" y="49247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8C841F-0347-404D-BEA3-3D371B1E9CF9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219501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00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387" name="Google Shape;1387;p100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 dirty="0">
                <a:solidFill>
                  <a:schemeClr val="dk1"/>
                </a:solidFill>
              </a:rPr>
              <a:t>For some loss function L(</a:t>
            </a:r>
            <a:r>
              <a:rPr lang="en" b="1" dirty="0">
                <a:solidFill>
                  <a:schemeClr val="dk1"/>
                </a:solidFill>
              </a:rPr>
              <a:t>w</a:t>
            </a:r>
            <a:r>
              <a:rPr lang="en" dirty="0">
                <a:solidFill>
                  <a:schemeClr val="dk1"/>
                </a:solidFill>
              </a:rPr>
              <a:t>), gradient ∇L(</a:t>
            </a:r>
            <a:r>
              <a:rPr lang="en" b="1" dirty="0">
                <a:solidFill>
                  <a:schemeClr val="dk1"/>
                </a:solidFill>
              </a:rPr>
              <a:t>w</a:t>
            </a:r>
            <a:r>
              <a:rPr lang="en" dirty="0">
                <a:solidFill>
                  <a:schemeClr val="dk1"/>
                </a:solidFill>
              </a:rPr>
              <a:t>) points towards in direction of steepest ascent.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In 1d, either points left or right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Algorithm: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Take derivative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Move slightly in other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direction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dirty="0">
                <a:solidFill>
                  <a:schemeClr val="dk1"/>
                </a:solidFill>
              </a:rPr>
              <a:t>Repeat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1388" name="Google Shape;1388;p100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9" name="Google Shape;1389;p100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90" name="Google Shape;1390;p100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91" name="Google Shape;1391;p100"/>
          <p:cNvCxnSpPr/>
          <p:nvPr/>
        </p:nvCxnSpPr>
        <p:spPr>
          <a:xfrm>
            <a:off x="6720149" y="5030103"/>
            <a:ext cx="28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2" name="Google Shape;1392;p100"/>
          <p:cNvCxnSpPr/>
          <p:nvPr/>
        </p:nvCxnSpPr>
        <p:spPr>
          <a:xfrm>
            <a:off x="7007349" y="5082869"/>
            <a:ext cx="0" cy="41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3" name="Google Shape;1393;p100"/>
          <p:cNvSpPr/>
          <p:nvPr/>
        </p:nvSpPr>
        <p:spPr>
          <a:xfrm>
            <a:off x="6453616" y="49247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94" name="Google Shape;1394;p100"/>
          <p:cNvCxnSpPr/>
          <p:nvPr/>
        </p:nvCxnSpPr>
        <p:spPr>
          <a:xfrm rot="10800000">
            <a:off x="5873216" y="5030103"/>
            <a:ext cx="6332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5" name="Google Shape;1395;p100"/>
          <p:cNvSpPr/>
          <p:nvPr/>
        </p:nvSpPr>
        <p:spPr>
          <a:xfrm>
            <a:off x="6901949" y="55480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C42103-0E33-D44A-9FA4-D88643E57F85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1870075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01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401" name="Google Shape;1401;p101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>
                <a:solidFill>
                  <a:schemeClr val="dk1"/>
                </a:solidFill>
              </a:rPr>
              <a:t>Algorithm: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Take derivative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Move slightly in other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direction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Repeat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End up at local optima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402" name="Google Shape;1402;p101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3" name="Google Shape;1403;p101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404" name="Google Shape;1404;p101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5" name="Google Shape;1405;p101"/>
          <p:cNvSpPr/>
          <p:nvPr/>
        </p:nvSpPr>
        <p:spPr>
          <a:xfrm>
            <a:off x="6453616" y="49247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6" name="Google Shape;1406;p101"/>
          <p:cNvSpPr/>
          <p:nvPr/>
        </p:nvSpPr>
        <p:spPr>
          <a:xfrm>
            <a:off x="6901949" y="55480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7" name="Google Shape;1407;p101"/>
          <p:cNvSpPr/>
          <p:nvPr/>
        </p:nvSpPr>
        <p:spPr>
          <a:xfrm>
            <a:off x="7193049" y="58831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8" name="Google Shape;1408;p101"/>
          <p:cNvSpPr/>
          <p:nvPr/>
        </p:nvSpPr>
        <p:spPr>
          <a:xfrm>
            <a:off x="7536949" y="62182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9" name="Google Shape;1409;p101"/>
          <p:cNvSpPr/>
          <p:nvPr/>
        </p:nvSpPr>
        <p:spPr>
          <a:xfrm>
            <a:off x="7924816" y="64322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10" name="Google Shape;1410;p101"/>
          <p:cNvSpPr/>
          <p:nvPr/>
        </p:nvSpPr>
        <p:spPr>
          <a:xfrm>
            <a:off x="8084016" y="6449820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A516BF-63BD-D548-B34B-3800543CB153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770218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02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416" name="Google Shape;1416;p102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 dirty="0">
                <a:solidFill>
                  <a:schemeClr val="dk1"/>
                </a:solidFill>
              </a:rPr>
              <a:t>Formally:</a:t>
            </a:r>
            <a:br>
              <a:rPr lang="en" dirty="0">
                <a:solidFill>
                  <a:schemeClr val="dk1"/>
                </a:solidFill>
              </a:rPr>
            </a:br>
            <a:r>
              <a:rPr lang="en" b="1" dirty="0">
                <a:solidFill>
                  <a:schemeClr val="dk1"/>
                </a:solidFill>
              </a:rPr>
              <a:t>w</a:t>
            </a:r>
            <a:r>
              <a:rPr lang="en" baseline="-25000" dirty="0">
                <a:solidFill>
                  <a:schemeClr val="dk1"/>
                </a:solidFill>
              </a:rPr>
              <a:t>t+1</a:t>
            </a:r>
            <a:r>
              <a:rPr lang="en" dirty="0">
                <a:solidFill>
                  <a:schemeClr val="dk1"/>
                </a:solidFill>
              </a:rPr>
              <a:t>= </a:t>
            </a:r>
            <a:r>
              <a:rPr lang="en" b="1" dirty="0" err="1">
                <a:solidFill>
                  <a:schemeClr val="dk1"/>
                </a:solidFill>
              </a:rPr>
              <a:t>w</a:t>
            </a:r>
            <a:r>
              <a:rPr lang="en" baseline="-25000" dirty="0" err="1">
                <a:solidFill>
                  <a:schemeClr val="dk1"/>
                </a:solidFill>
              </a:rPr>
              <a:t>t</a:t>
            </a:r>
            <a:r>
              <a:rPr lang="en" dirty="0">
                <a:solidFill>
                  <a:schemeClr val="dk1"/>
                </a:solidFill>
              </a:rPr>
              <a:t> - </a:t>
            </a:r>
            <a:r>
              <a:rPr lang="en" dirty="0" err="1">
                <a:solidFill>
                  <a:schemeClr val="dk1"/>
                </a:solidFill>
              </a:rPr>
              <a:t>η</a:t>
            </a:r>
            <a:r>
              <a:rPr lang="en" dirty="0">
                <a:solidFill>
                  <a:schemeClr val="dk1"/>
                </a:solidFill>
              </a:rPr>
              <a:t> ∇L(</a:t>
            </a:r>
            <a:r>
              <a:rPr lang="en" b="1" dirty="0">
                <a:solidFill>
                  <a:schemeClr val="dk1"/>
                </a:solidFill>
              </a:rPr>
              <a:t>w</a:t>
            </a:r>
            <a:r>
              <a:rPr lang="en" dirty="0">
                <a:solidFill>
                  <a:schemeClr val="dk1"/>
                </a:solidFill>
              </a:rPr>
              <a:t>)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Where </a:t>
            </a:r>
            <a:r>
              <a:rPr lang="en" dirty="0" err="1">
                <a:solidFill>
                  <a:schemeClr val="dk1"/>
                </a:solidFill>
              </a:rPr>
              <a:t>η</a:t>
            </a:r>
            <a:r>
              <a:rPr lang="en" dirty="0">
                <a:solidFill>
                  <a:schemeClr val="dk1"/>
                </a:solidFill>
              </a:rPr>
              <a:t> is </a:t>
            </a:r>
            <a:r>
              <a:rPr lang="en" i="1" dirty="0">
                <a:solidFill>
                  <a:schemeClr val="dk1"/>
                </a:solidFill>
              </a:rPr>
              <a:t>step size</a:t>
            </a:r>
            <a:r>
              <a:rPr lang="en" dirty="0">
                <a:solidFill>
                  <a:schemeClr val="dk1"/>
                </a:solidFill>
              </a:rPr>
              <a:t>, how far to step relative to the gradient</a:t>
            </a:r>
            <a:endParaRPr dirty="0"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 dirty="0"/>
          </a:p>
        </p:txBody>
      </p:sp>
      <p:sp>
        <p:nvSpPr>
          <p:cNvPr id="1417" name="Google Shape;1417;p102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8" name="Google Shape;1418;p102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419" name="Google Shape;1419;p102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0" name="Google Shape;1420;p102"/>
          <p:cNvSpPr/>
          <p:nvPr/>
        </p:nvSpPr>
        <p:spPr>
          <a:xfrm>
            <a:off x="6453616" y="49247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1" name="Google Shape;1421;p102"/>
          <p:cNvSpPr/>
          <p:nvPr/>
        </p:nvSpPr>
        <p:spPr>
          <a:xfrm>
            <a:off x="6901949" y="55480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2" name="Google Shape;1422;p102"/>
          <p:cNvSpPr/>
          <p:nvPr/>
        </p:nvSpPr>
        <p:spPr>
          <a:xfrm>
            <a:off x="7193049" y="58831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3" name="Google Shape;1423;p102"/>
          <p:cNvSpPr/>
          <p:nvPr/>
        </p:nvSpPr>
        <p:spPr>
          <a:xfrm>
            <a:off x="7536949" y="62182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4" name="Google Shape;1424;p102"/>
          <p:cNvSpPr/>
          <p:nvPr/>
        </p:nvSpPr>
        <p:spPr>
          <a:xfrm>
            <a:off x="7924816" y="64322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5" name="Google Shape;1425;p102"/>
          <p:cNvSpPr/>
          <p:nvPr/>
        </p:nvSpPr>
        <p:spPr>
          <a:xfrm>
            <a:off x="8084016" y="6449820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84434B-D516-E747-B9B5-5858DBACE8CC}"/>
              </a:ext>
            </a:extLst>
          </p:cNvPr>
          <p:cNvSpPr txBox="1"/>
          <p:nvPr/>
        </p:nvSpPr>
        <p:spPr>
          <a:xfrm>
            <a:off x="8176269" y="163767"/>
            <a:ext cx="4060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Joseph Redmon’s slides, UW Computer Vision class</a:t>
            </a:r>
          </a:p>
        </p:txBody>
      </p:sp>
    </p:spTree>
    <p:extLst>
      <p:ext uri="{BB962C8B-B14F-4D97-AF65-F5344CB8AC3E}">
        <p14:creationId xmlns:p14="http://schemas.microsoft.com/office/powerpoint/2010/main" val="2325473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804A-F8C8-0A4B-9A2E-02268D9C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in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77EA-BD1A-F946-8ED6-2CB2ACD56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Decision Trees</a:t>
            </a:r>
          </a:p>
          <a:p>
            <a:pPr lvl="1"/>
            <a:r>
              <a:rPr lang="en-US" dirty="0"/>
              <a:t>Very hard to find optimal tree (min. misclassification)</a:t>
            </a:r>
          </a:p>
          <a:p>
            <a:pPr lvl="1"/>
            <a:r>
              <a:rPr lang="en-US" dirty="0"/>
              <a:t>Top-down heuristic as shown in Lecture 1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Support Vector Machines</a:t>
            </a:r>
          </a:p>
          <a:p>
            <a:pPr lvl="1"/>
            <a:r>
              <a:rPr lang="en-US" dirty="0"/>
              <a:t>Convex optimization!</a:t>
            </a:r>
          </a:p>
          <a:p>
            <a:pPr lvl="1"/>
            <a:endParaRPr lang="en-US" dirty="0"/>
          </a:p>
          <a:p>
            <a:r>
              <a:rPr lang="en-US" b="1" dirty="0"/>
              <a:t>Logistic Regression</a:t>
            </a:r>
          </a:p>
          <a:p>
            <a:pPr lvl="1"/>
            <a:r>
              <a:rPr lang="en-US" dirty="0"/>
              <a:t>Convex optimization!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FE5DB-639A-AD47-BF3E-5EF31F53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99BAA-5302-1144-9609-6CA38CE89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27" y="773819"/>
            <a:ext cx="2888931" cy="1924225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39ECDF37-9E5E-824B-9A62-52BA6BDB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213" y="2887908"/>
            <a:ext cx="2736757" cy="2226771"/>
          </a:xfrm>
          <a:prstGeom prst="rect">
            <a:avLst/>
          </a:prstGeom>
        </p:spPr>
      </p:pic>
      <p:pic>
        <p:nvPicPr>
          <p:cNvPr id="9" name="Google Shape;1258;p85">
            <a:extLst>
              <a:ext uri="{FF2B5EF4-FFF2-40B4-BE49-F238E27FC236}">
                <a16:creationId xmlns:a16="http://schemas.microsoft.com/office/drawing/2014/main" id="{B42AF9B3-6A68-8147-B845-CC45E219EB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3431" y="4211937"/>
            <a:ext cx="3533046" cy="2355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300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D052-4F55-4E48-BCB1-1A75B037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548FE-0358-B846-BB3A-29D515DBD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Regression models:</a:t>
            </a:r>
          </a:p>
          <a:p>
            <a:pPr lvl="1"/>
            <a:r>
              <a:rPr lang="en-US" sz="3200" dirty="0"/>
              <a:t>Linear Regression</a:t>
            </a:r>
          </a:p>
          <a:p>
            <a:pPr lvl="1"/>
            <a:r>
              <a:rPr lang="en-US" sz="3200" dirty="0"/>
              <a:t>Ridge Regression</a:t>
            </a:r>
          </a:p>
          <a:p>
            <a:pPr lvl="1"/>
            <a:r>
              <a:rPr lang="en-US" sz="3200" dirty="0"/>
              <a:t>Lasso</a:t>
            </a:r>
          </a:p>
          <a:p>
            <a:r>
              <a:rPr lang="en-US" sz="3200" dirty="0"/>
              <a:t>Overfitting and Underfitting</a:t>
            </a:r>
          </a:p>
          <a:p>
            <a:r>
              <a:rPr lang="en-US" sz="3200" dirty="0"/>
              <a:t>Bias-Variance Tradeoff</a:t>
            </a:r>
          </a:p>
          <a:p>
            <a:r>
              <a:rPr lang="en-US" sz="3200" dirty="0"/>
              <a:t>Gradient Descent for 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A9612-A66C-9748-87DC-5AD454B0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39</a:t>
            </a:fld>
            <a:endParaRPr lang="en-US"/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509E58F4-F601-6C44-8645-277F7BD85FC6}"/>
              </a:ext>
            </a:extLst>
          </p:cNvPr>
          <p:cNvSpPr/>
          <p:nvPr/>
        </p:nvSpPr>
        <p:spPr>
          <a:xfrm>
            <a:off x="6589986" y="4099035"/>
            <a:ext cx="5323490" cy="7636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2800" dirty="0"/>
              <a:t>Error = Noise + Bias + Variance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E5DDDC62-ADE9-2B42-8FD2-069D5CEF8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151" y="1267298"/>
            <a:ext cx="4911487" cy="294349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7721CB8-2910-0A4B-89BB-869306B42942}"/>
              </a:ext>
            </a:extLst>
          </p:cNvPr>
          <p:cNvSpPr/>
          <p:nvPr/>
        </p:nvSpPr>
        <p:spPr>
          <a:xfrm>
            <a:off x="7343997" y="4931390"/>
            <a:ext cx="3815468" cy="6893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3600" b="1" dirty="0">
                <a:solidFill>
                  <a:schemeClr val="dk1"/>
                </a:solidFill>
              </a:rPr>
              <a:t>w</a:t>
            </a:r>
            <a:r>
              <a:rPr lang="en-US" sz="3600" baseline="-25000" dirty="0">
                <a:solidFill>
                  <a:schemeClr val="dk1"/>
                </a:solidFill>
              </a:rPr>
              <a:t>t+1</a:t>
            </a:r>
            <a:r>
              <a:rPr lang="en-US" sz="3600" dirty="0">
                <a:solidFill>
                  <a:schemeClr val="dk1"/>
                </a:solidFill>
              </a:rPr>
              <a:t>= </a:t>
            </a:r>
            <a:r>
              <a:rPr lang="en-US" sz="3600" b="1" dirty="0" err="1">
                <a:solidFill>
                  <a:schemeClr val="dk1"/>
                </a:solidFill>
              </a:rPr>
              <a:t>w</a:t>
            </a:r>
            <a:r>
              <a:rPr lang="en-US" sz="3600" baseline="-25000" dirty="0" err="1">
                <a:solidFill>
                  <a:schemeClr val="dk1"/>
                </a:solidFill>
              </a:rPr>
              <a:t>t</a:t>
            </a:r>
            <a:r>
              <a:rPr lang="en-US" sz="3600" dirty="0">
                <a:solidFill>
                  <a:schemeClr val="dk1"/>
                </a:solidFill>
              </a:rPr>
              <a:t> - </a:t>
            </a:r>
            <a:r>
              <a:rPr lang="el-GR" sz="3600" dirty="0">
                <a:solidFill>
                  <a:schemeClr val="dk1"/>
                </a:solidFill>
              </a:rPr>
              <a:t>η ∇</a:t>
            </a:r>
            <a:r>
              <a:rPr lang="en-US" sz="3600" dirty="0">
                <a:solidFill>
                  <a:schemeClr val="dk1"/>
                </a:solidFill>
              </a:rPr>
              <a:t>L(</a:t>
            </a:r>
            <a:r>
              <a:rPr lang="en-US" sz="3600" b="1" dirty="0">
                <a:solidFill>
                  <a:schemeClr val="dk1"/>
                </a:solidFill>
              </a:rPr>
              <a:t>w</a:t>
            </a:r>
            <a:r>
              <a:rPr lang="en-US" sz="3600" dirty="0">
                <a:solidFill>
                  <a:schemeClr val="dk1"/>
                </a:solidFill>
              </a:rPr>
              <a:t>)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B90D1FD0-20B1-FF41-9EDB-06A14AD17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246" y="0"/>
            <a:ext cx="1911508" cy="212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55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1102FB-5659-0F42-ACB9-47BE3B654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276" y="0"/>
            <a:ext cx="9221447" cy="68469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E1D13-1800-C149-931D-77A85788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89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2B86-DC18-0344-987C-D3F2F0B2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963275" cy="1325563"/>
          </a:xfrm>
        </p:spPr>
        <p:txBody>
          <a:bodyPr/>
          <a:lstStyle/>
          <a:p>
            <a:r>
              <a:rPr lang="en-US" dirty="0"/>
              <a:t>Error as a function of degree of polynomial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E16E06-2D9D-C64F-87A2-EDA7ED928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7307" y="1162253"/>
            <a:ext cx="7037387" cy="4919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05DC5-8933-5E41-ACB1-90434E94D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89F5D-2563-5E48-930C-D686D045D9A8}"/>
              </a:ext>
            </a:extLst>
          </p:cNvPr>
          <p:cNvSpPr txBox="1"/>
          <p:nvPr/>
        </p:nvSpPr>
        <p:spPr>
          <a:xfrm>
            <a:off x="1200151" y="3057548"/>
            <a:ext cx="181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4B704-17D4-8C4B-9777-5F7605E4487A}"/>
              </a:ext>
            </a:extLst>
          </p:cNvPr>
          <p:cNvSpPr txBox="1"/>
          <p:nvPr/>
        </p:nvSpPr>
        <p:spPr>
          <a:xfrm>
            <a:off x="3824288" y="6033184"/>
            <a:ext cx="557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Degree of polynomial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5FA8E5-D985-E641-B236-D329FA1934DD}"/>
              </a:ext>
            </a:extLst>
          </p:cNvPr>
          <p:cNvCxnSpPr>
            <a:cxnSpLocks/>
          </p:cNvCxnSpPr>
          <p:nvPr/>
        </p:nvCxnSpPr>
        <p:spPr>
          <a:xfrm>
            <a:off x="8986838" y="1828800"/>
            <a:ext cx="0" cy="354330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1F2E0B-99DC-B647-8056-F3A8A62B0C80}"/>
              </a:ext>
            </a:extLst>
          </p:cNvPr>
          <p:cNvSpPr txBox="1"/>
          <p:nvPr/>
        </p:nvSpPr>
        <p:spPr>
          <a:xfrm>
            <a:off x="8986838" y="3277284"/>
            <a:ext cx="2880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Overfitting!</a:t>
            </a:r>
          </a:p>
        </p:txBody>
      </p:sp>
    </p:spTree>
    <p:extLst>
      <p:ext uri="{BB962C8B-B14F-4D97-AF65-F5344CB8AC3E}">
        <p14:creationId xmlns:p14="http://schemas.microsoft.com/office/powerpoint/2010/main" val="1618950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6F222-C928-4D47-964D-250EEF171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Overfitting: (1) more data!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2FEF32-BA1A-F146-B7C2-A6D606400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962" y="1461112"/>
            <a:ext cx="7204075" cy="52603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43850-DD07-FB4C-8E55-92F4812E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7E6DC-30A1-984D-9BAE-C8E70A82CA62}"/>
              </a:ext>
            </a:extLst>
          </p:cNvPr>
          <p:cNvSpPr txBox="1"/>
          <p:nvPr/>
        </p:nvSpPr>
        <p:spPr>
          <a:xfrm>
            <a:off x="366712" y="4091293"/>
            <a:ext cx="557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Degree-9 </a:t>
            </a:r>
            <a:r>
              <a:rPr lang="en-US" sz="3600" dirty="0">
                <a:solidFill>
                  <a:srgbClr val="FF0000"/>
                </a:solidFill>
              </a:rPr>
              <a:t>polynomial</a:t>
            </a:r>
          </a:p>
        </p:txBody>
      </p:sp>
    </p:spTree>
    <p:extLst>
      <p:ext uri="{BB962C8B-B14F-4D97-AF65-F5344CB8AC3E}">
        <p14:creationId xmlns:p14="http://schemas.microsoft.com/office/powerpoint/2010/main" val="231524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601C-C51A-CA42-BCC6-246CF25C4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Overfitting: (2) regularization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384A2C-0894-8D4B-B8C1-5A396AA15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7937"/>
            <a:ext cx="10515600" cy="22054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9D49C-4703-0646-8517-F444218F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FA0355-4F3D-1E40-99C7-75FAC969C12E}"/>
                  </a:ext>
                </a:extLst>
              </p:cNvPr>
              <p:cNvSpPr txBox="1"/>
              <p:nvPr/>
            </p:nvSpPr>
            <p:spPr>
              <a:xfrm rot="16200000">
                <a:off x="5958626" y="3186864"/>
                <a:ext cx="274748" cy="3242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FA0355-4F3D-1E40-99C7-75FAC969C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958626" y="3186864"/>
                <a:ext cx="274748" cy="3242554"/>
              </a:xfrm>
              <a:prstGeom prst="rect">
                <a:avLst/>
              </a:prstGeom>
              <a:blipFill>
                <a:blip r:embed="rId3"/>
                <a:stretch>
                  <a:fillRect l="-231518" t="-2109091" r="-329961" b="-220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51F4976-7508-FD4A-AE8C-85109A47E860}"/>
              </a:ext>
            </a:extLst>
          </p:cNvPr>
          <p:cNvSpPr txBox="1"/>
          <p:nvPr/>
        </p:nvSpPr>
        <p:spPr>
          <a:xfrm>
            <a:off x="3309937" y="4945515"/>
            <a:ext cx="557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Model’s squared error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61EA1D-6EEF-6743-9BD9-545390B182EF}"/>
              </a:ext>
            </a:extLst>
          </p:cNvPr>
          <p:cNvSpPr txBox="1"/>
          <p:nvPr/>
        </p:nvSpPr>
        <p:spPr>
          <a:xfrm>
            <a:off x="7391399" y="4945515"/>
            <a:ext cx="557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Penalty 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39420D-53B2-FD49-BE30-F12D834BF609}"/>
                  </a:ext>
                </a:extLst>
              </p:cNvPr>
              <p:cNvSpPr txBox="1"/>
              <p:nvPr/>
            </p:nvSpPr>
            <p:spPr>
              <a:xfrm rot="16200000">
                <a:off x="10040087" y="3196882"/>
                <a:ext cx="274748" cy="3242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6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6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39420D-53B2-FD49-BE30-F12D834B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040087" y="3196882"/>
                <a:ext cx="274748" cy="3242554"/>
              </a:xfrm>
              <a:prstGeom prst="rect">
                <a:avLst/>
              </a:prstGeom>
              <a:blipFill>
                <a:blip r:embed="rId4"/>
                <a:stretch>
                  <a:fillRect l="-233203" t="-2109091" r="-331250" b="-220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62726F6-3E6E-EE4D-91E8-CD2539888B3A}"/>
              </a:ext>
            </a:extLst>
          </p:cNvPr>
          <p:cNvSpPr txBox="1"/>
          <p:nvPr/>
        </p:nvSpPr>
        <p:spPr>
          <a:xfrm>
            <a:off x="-365592" y="1598814"/>
            <a:ext cx="557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minimize:</a:t>
            </a:r>
          </a:p>
        </p:txBody>
      </p:sp>
    </p:spTree>
    <p:extLst>
      <p:ext uri="{BB962C8B-B14F-4D97-AF65-F5344CB8AC3E}">
        <p14:creationId xmlns:p14="http://schemas.microsoft.com/office/powerpoint/2010/main" val="190673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804A-F8C8-0A4B-9A2E-02268D9C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in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77EA-BD1A-F946-8ED6-2CB2ACD56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  <a:p>
            <a:pPr lvl="1"/>
            <a:r>
              <a:rPr lang="en-US" dirty="0"/>
              <a:t>Limit the </a:t>
            </a:r>
            <a:r>
              <a:rPr lang="en-US" dirty="0">
                <a:solidFill>
                  <a:srgbClr val="C00000"/>
                </a:solidFill>
              </a:rPr>
              <a:t>depth </a:t>
            </a:r>
            <a:r>
              <a:rPr lang="en-US" dirty="0"/>
              <a:t>of the tree</a:t>
            </a:r>
          </a:p>
          <a:p>
            <a:pPr lvl="1"/>
            <a:r>
              <a:rPr lang="en-US" dirty="0"/>
              <a:t>Prune subtrees after training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Support Vector Machines</a:t>
            </a:r>
          </a:p>
          <a:p>
            <a:pPr lvl="1"/>
            <a:r>
              <a:rPr lang="en-US" dirty="0"/>
              <a:t>Built-in, tunable </a:t>
            </a:r>
            <a:r>
              <a:rPr lang="en-US" dirty="0">
                <a:solidFill>
                  <a:srgbClr val="C00000"/>
                </a:solidFill>
              </a:rPr>
              <a:t>regularization term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Can add a tunable </a:t>
            </a:r>
            <a:r>
              <a:rPr lang="en-US" dirty="0">
                <a:solidFill>
                  <a:srgbClr val="C00000"/>
                </a:solidFill>
              </a:rPr>
              <a:t>regularization term </a:t>
            </a:r>
            <a:r>
              <a:rPr lang="en-US" dirty="0"/>
              <a:t>to MLE 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FE5DB-639A-AD47-BF3E-5EF31F53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99BAA-5302-1144-9609-6CA38CE89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134" y="1504775"/>
            <a:ext cx="2888931" cy="1924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AF0F42-33C8-3147-80A4-0D12DE274CB0}"/>
                  </a:ext>
                </a:extLst>
              </p:cNvPr>
              <p:cNvSpPr txBox="1"/>
              <p:nvPr/>
            </p:nvSpPr>
            <p:spPr>
              <a:xfrm rot="10800000">
                <a:off x="9256681" y="3608387"/>
                <a:ext cx="274748" cy="21616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AF0F42-33C8-3147-80A4-0D12DE274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9256681" y="3608387"/>
                <a:ext cx="274748" cy="2161682"/>
              </a:xfrm>
              <a:prstGeom prst="rect">
                <a:avLst/>
              </a:prstGeom>
              <a:blipFill>
                <a:blip r:embed="rId3"/>
                <a:stretch>
                  <a:fillRect l="-1317391" t="-329240" r="-1404348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F12230B-ED03-0749-BF1B-8E6E0D3CE41B}"/>
              </a:ext>
            </a:extLst>
          </p:cNvPr>
          <p:cNvSpPr txBox="1"/>
          <p:nvPr/>
        </p:nvSpPr>
        <p:spPr>
          <a:xfrm>
            <a:off x="9394055" y="4001294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Penalize large parameter values!</a:t>
            </a:r>
          </a:p>
        </p:txBody>
      </p:sp>
    </p:spTree>
    <p:extLst>
      <p:ext uri="{BB962C8B-B14F-4D97-AF65-F5344CB8AC3E}">
        <p14:creationId xmlns:p14="http://schemas.microsoft.com/office/powerpoint/2010/main" val="93131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16D1-C4D9-2042-8E4D-4805D041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Underfitting: model is too simplistic!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3E3C4-C43E-354D-AE57-0CF09A72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9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E12378E-0CFB-0745-8FCF-74C8FC70F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81" r="50000"/>
          <a:stretch/>
        </p:blipFill>
        <p:spPr>
          <a:xfrm>
            <a:off x="6743076" y="2292319"/>
            <a:ext cx="4610724" cy="341794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8C6B7B-B63F-9848-B306-8FF0BEE51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75" t="1" b="51551"/>
          <a:stretch/>
        </p:blipFill>
        <p:spPr>
          <a:xfrm>
            <a:off x="838200" y="2267367"/>
            <a:ext cx="4530041" cy="331723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15496D-CF09-3C45-8338-D78A1FEF7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428" y="1750317"/>
            <a:ext cx="1082914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Training loss too high           </a:t>
            </a:r>
            <a:r>
              <a:rPr lang="en-US" sz="4400" b="1" dirty="0"/>
              <a:t>→</a:t>
            </a:r>
            <a:r>
              <a:rPr lang="en-US" dirty="0"/>
              <a:t>      Use a more complex model</a:t>
            </a:r>
          </a:p>
        </p:txBody>
      </p:sp>
    </p:spTree>
    <p:extLst>
      <p:ext uri="{BB962C8B-B14F-4D97-AF65-F5344CB8AC3E}">
        <p14:creationId xmlns:p14="http://schemas.microsoft.com/office/powerpoint/2010/main" val="644427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10305</TotalTime>
  <Words>1370</Words>
  <Application>Microsoft Macintosh PowerPoint</Application>
  <PresentationFormat>Widescreen</PresentationFormat>
  <Paragraphs>297</Paragraphs>
  <Slides>39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Century Schoolbook</vt:lpstr>
      <vt:lpstr>Consolas</vt:lpstr>
      <vt:lpstr>Office Theme</vt:lpstr>
      <vt:lpstr>Regression, Overfitting and Optimization</vt:lpstr>
      <vt:lpstr>Regression</vt:lpstr>
      <vt:lpstr>Errors in Regression</vt:lpstr>
      <vt:lpstr>PowerPoint Presentation</vt:lpstr>
      <vt:lpstr>Error as a function of degree of polynomial</vt:lpstr>
      <vt:lpstr>Dealing with Overfitting: (1) more data!</vt:lpstr>
      <vt:lpstr>Dealing with Overfitting: (2) regularization</vt:lpstr>
      <vt:lpstr>Regularization in Classification</vt:lpstr>
      <vt:lpstr>Underfitting: model is too simplistic!</vt:lpstr>
      <vt:lpstr>Dealing with Overfitting: (2) regularization</vt:lpstr>
      <vt:lpstr>Parameters vs Hyper-parameters</vt:lpstr>
      <vt:lpstr>Regression</vt:lpstr>
      <vt:lpstr>Linear Regression</vt:lpstr>
      <vt:lpstr>Linear Regression</vt:lpstr>
      <vt:lpstr>Ridge Regression</vt:lpstr>
      <vt:lpstr>Lasso Regression</vt:lpstr>
      <vt:lpstr>Example: Prostate Cancer</vt:lpstr>
      <vt:lpstr>Bias / Variance tradeoff</vt:lpstr>
      <vt:lpstr>Bias / Variance tradeoff</vt:lpstr>
      <vt:lpstr>Bias / Variance tradeoff</vt:lpstr>
      <vt:lpstr>Bias / Variance tradeoff</vt:lpstr>
      <vt:lpstr>Bias / Variance tradeoff</vt:lpstr>
      <vt:lpstr>Bias / Variance tradeoff</vt:lpstr>
      <vt:lpstr>Linear regression</vt:lpstr>
      <vt:lpstr>Nearest neighbor regression</vt:lpstr>
      <vt:lpstr>ML as an Optimization problem: Regression</vt:lpstr>
      <vt:lpstr>ML as an Optimization problem: Logistic Regression</vt:lpstr>
      <vt:lpstr>Convexity</vt:lpstr>
      <vt:lpstr>Non-convexity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Optimization in Classification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FASE ML Bootcamp</dc:title>
  <dc:creator>Khalil, Elias B</dc:creator>
  <cp:lastModifiedBy>Khalil, Elias B</cp:lastModifiedBy>
  <cp:revision>214</cp:revision>
  <dcterms:created xsi:type="dcterms:W3CDTF">2019-08-07T18:25:24Z</dcterms:created>
  <dcterms:modified xsi:type="dcterms:W3CDTF">2019-08-19T16:47:35Z</dcterms:modified>
</cp:coreProperties>
</file>